
<file path=[Content_Types].xml><?xml version="1.0" encoding="utf-8"?>
<Types xmlns="http://schemas.openxmlformats.org/package/2006/content-types">
  <Default Extension="xml" ContentType="application/xml"/>
  <Default Extension="mov" ContentType="video/quicktime"/>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331" r:id="rId2"/>
    <p:sldId id="284" r:id="rId3"/>
    <p:sldId id="334" r:id="rId4"/>
    <p:sldId id="257" r:id="rId5"/>
    <p:sldId id="372" r:id="rId6"/>
    <p:sldId id="373" r:id="rId7"/>
    <p:sldId id="374" r:id="rId8"/>
    <p:sldId id="375" r:id="rId9"/>
    <p:sldId id="258" r:id="rId10"/>
    <p:sldId id="338" r:id="rId11"/>
    <p:sldId id="339" r:id="rId12"/>
    <p:sldId id="340" r:id="rId13"/>
    <p:sldId id="341" r:id="rId14"/>
    <p:sldId id="357" r:id="rId15"/>
    <p:sldId id="358" r:id="rId16"/>
    <p:sldId id="359" r:id="rId17"/>
    <p:sldId id="362" r:id="rId18"/>
    <p:sldId id="360" r:id="rId19"/>
    <p:sldId id="361" r:id="rId20"/>
    <p:sldId id="363" r:id="rId21"/>
    <p:sldId id="364" r:id="rId22"/>
    <p:sldId id="365" r:id="rId23"/>
    <p:sldId id="366" r:id="rId24"/>
    <p:sldId id="376" r:id="rId25"/>
    <p:sldId id="367" r:id="rId26"/>
    <p:sldId id="278" r:id="rId27"/>
    <p:sldId id="295" r:id="rId28"/>
    <p:sldId id="294" r:id="rId29"/>
    <p:sldId id="368" r:id="rId30"/>
    <p:sldId id="259" r:id="rId31"/>
    <p:sldId id="263" r:id="rId32"/>
    <p:sldId id="283" r:id="rId33"/>
    <p:sldId id="264" r:id="rId34"/>
    <p:sldId id="335" r:id="rId35"/>
    <p:sldId id="336" r:id="rId36"/>
    <p:sldId id="337" r:id="rId37"/>
    <p:sldId id="290" r:id="rId38"/>
    <p:sldId id="265" r:id="rId39"/>
    <p:sldId id="302" r:id="rId40"/>
    <p:sldId id="287" r:id="rId41"/>
    <p:sldId id="286" r:id="rId42"/>
    <p:sldId id="291" r:id="rId43"/>
    <p:sldId id="299" r:id="rId44"/>
    <p:sldId id="351" r:id="rId45"/>
    <p:sldId id="343" r:id="rId46"/>
    <p:sldId id="266" r:id="rId47"/>
    <p:sldId id="308" r:id="rId48"/>
    <p:sldId id="310" r:id="rId49"/>
    <p:sldId id="311" r:id="rId50"/>
    <p:sldId id="312" r:id="rId51"/>
    <p:sldId id="313" r:id="rId52"/>
    <p:sldId id="309" r:id="rId53"/>
    <p:sldId id="377" r:id="rId54"/>
    <p:sldId id="314" r:id="rId55"/>
    <p:sldId id="315" r:id="rId56"/>
    <p:sldId id="346" r:id="rId57"/>
    <p:sldId id="369" r:id="rId58"/>
    <p:sldId id="307" r:id="rId59"/>
    <p:sldId id="347" r:id="rId60"/>
    <p:sldId id="349" r:id="rId61"/>
    <p:sldId id="350" r:id="rId62"/>
    <p:sldId id="316" r:id="rId63"/>
    <p:sldId id="317" r:id="rId64"/>
    <p:sldId id="319" r:id="rId65"/>
    <p:sldId id="348" r:id="rId66"/>
    <p:sldId id="378" r:id="rId67"/>
    <p:sldId id="306" r:id="rId68"/>
    <p:sldId id="293" r:id="rId69"/>
    <p:sldId id="370" r:id="rId70"/>
    <p:sldId id="320" r:id="rId71"/>
    <p:sldId id="321" r:id="rId72"/>
    <p:sldId id="379" r:id="rId73"/>
    <p:sldId id="322" r:id="rId74"/>
    <p:sldId id="268" r:id="rId75"/>
    <p:sldId id="381" r:id="rId76"/>
    <p:sldId id="382" r:id="rId77"/>
    <p:sldId id="384" r:id="rId78"/>
    <p:sldId id="395" r:id="rId79"/>
    <p:sldId id="385" r:id="rId80"/>
    <p:sldId id="392" r:id="rId81"/>
    <p:sldId id="393" r:id="rId82"/>
    <p:sldId id="394" r:id="rId83"/>
    <p:sldId id="383" r:id="rId84"/>
    <p:sldId id="396" r:id="rId85"/>
    <p:sldId id="397" r:id="rId86"/>
    <p:sldId id="402" r:id="rId87"/>
    <p:sldId id="398" r:id="rId88"/>
    <p:sldId id="399" r:id="rId89"/>
    <p:sldId id="380" r:id="rId90"/>
    <p:sldId id="407" r:id="rId91"/>
    <p:sldId id="404" r:id="rId92"/>
    <p:sldId id="324" r:id="rId93"/>
    <p:sldId id="406" r:id="rId94"/>
    <p:sldId id="408" r:id="rId95"/>
    <p:sldId id="400" r:id="rId96"/>
    <p:sldId id="389" r:id="rId97"/>
    <p:sldId id="403" r:id="rId98"/>
    <p:sldId id="390" r:id="rId99"/>
    <p:sldId id="391" r:id="rId100"/>
    <p:sldId id="386" r:id="rId101"/>
    <p:sldId id="327" r:id="rId102"/>
    <p:sldId id="328" r:id="rId103"/>
    <p:sldId id="329" r:id="rId104"/>
    <p:sldId id="330" r:id="rId105"/>
    <p:sldId id="332" r:id="rId106"/>
    <p:sldId id="274" r:id="rId107"/>
    <p:sldId id="333" r:id="rId108"/>
    <p:sldId id="352" r:id="rId109"/>
    <p:sldId id="353" r:id="rId110"/>
    <p:sldId id="354" r:id="rId111"/>
    <p:sldId id="355" r:id="rId112"/>
    <p:sldId id="356" r:id="rId1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p:restoredTop sz="81044"/>
  </p:normalViewPr>
  <p:slideViewPr>
    <p:cSldViewPr snapToGrid="0" snapToObjects="1">
      <p:cViewPr varScale="1">
        <p:scale>
          <a:sx n="71" d="100"/>
          <a:sy n="71" d="100"/>
        </p:scale>
        <p:origin x="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3244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07703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Multi-alternative decision field theory</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	Townsend, </a:t>
            </a:r>
            <a:r>
              <a:rPr lang="en-US" dirty="0" err="1" smtClean="0"/>
              <a:t>Busemeyer</a:t>
            </a:r>
            <a:r>
              <a:rPr lang="en-US" dirty="0" smtClean="0"/>
              <a:t> (multi-attribute choice) (or row and </a:t>
            </a:r>
            <a:r>
              <a:rPr lang="en-US" dirty="0" err="1" smtClean="0"/>
              <a:t>busemeyer</a:t>
            </a:r>
            <a:r>
              <a:rPr lang="en-US" dirty="0" smtClean="0"/>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		decision field theory </a:t>
            </a:r>
            <a:r>
              <a:rPr lang="en-US" b="1" dirty="0" smtClean="0"/>
              <a:t>2001</a:t>
            </a:r>
            <a:r>
              <a:rPr lang="en-US" dirty="0" smtClean="0"/>
              <a:t>, 1993</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Which attribute are people attending to and when?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You can decode whether someone is thinking about/attending</a:t>
            </a:r>
            <a:r>
              <a:rPr lang="en-US" baseline="0" dirty="0" smtClean="0"/>
              <a:t> to a house vs face</a:t>
            </a:r>
            <a:endParaRPr lang="en-US" dirty="0" smtClean="0"/>
          </a:p>
          <a:p>
            <a:r>
              <a:rPr lang="en-US" dirty="0" smtClean="0"/>
              <a:t>	Do you see both representation active at the same time? Or sequential?</a:t>
            </a:r>
          </a:p>
          <a:p>
            <a:r>
              <a:rPr lang="en-US" dirty="0" smtClean="0"/>
              <a:t>fMRI</a:t>
            </a:r>
          </a:p>
          <a:p>
            <a:endParaRPr lang="en-US" dirty="0" smtClean="0"/>
          </a:p>
          <a:p>
            <a:r>
              <a:rPr lang="en-US" dirty="0" smtClean="0"/>
              <a:t>Based on </a:t>
            </a:r>
            <a:r>
              <a:rPr lang="en-US" dirty="0" err="1" smtClean="0"/>
              <a:t>todd</a:t>
            </a:r>
            <a:r>
              <a:rPr lang="en-US" dirty="0" smtClean="0"/>
              <a:t> hare we think there are areas that are important</a:t>
            </a:r>
            <a:r>
              <a:rPr lang="en-US" baseline="0" dirty="0" smtClean="0"/>
              <a:t> but we don’t really know what they are doing…</a:t>
            </a:r>
            <a:endParaRPr lang="en-US" dirty="0" smtClean="0"/>
          </a:p>
          <a:p>
            <a:r>
              <a:rPr lang="en-US" dirty="0" smtClean="0"/>
              <a:t>Talk about self-control aspect – shifting those weights?</a:t>
            </a:r>
          </a:p>
          <a:p>
            <a:endParaRPr lang="en-US" dirty="0"/>
          </a:p>
        </p:txBody>
      </p:sp>
    </p:spTree>
    <p:extLst>
      <p:ext uri="{BB962C8B-B14F-4D97-AF65-F5344CB8AC3E}">
        <p14:creationId xmlns:p14="http://schemas.microsoft.com/office/powerpoint/2010/main" val="19043699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schematize this multi-attribute choice</a:t>
            </a:r>
            <a:r>
              <a:rPr lang="en-US" baseline="0" dirty="0" smtClean="0"/>
              <a:t> of a home purchase.</a:t>
            </a:r>
            <a:endParaRPr lang="en-US" dirty="0"/>
          </a:p>
        </p:txBody>
      </p:sp>
    </p:spTree>
    <p:extLst>
      <p:ext uri="{BB962C8B-B14F-4D97-AF65-F5344CB8AC3E}">
        <p14:creationId xmlns:p14="http://schemas.microsoft.com/office/powerpoint/2010/main" val="1657375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drastically</a:t>
            </a:r>
            <a:r>
              <a:rPr lang="en-US" baseline="0" dirty="0" smtClean="0"/>
              <a:t> reduce things to 4 attributes.</a:t>
            </a:r>
          </a:p>
          <a:p>
            <a:endParaRPr lang="en-US" baseline="0" dirty="0" smtClean="0"/>
          </a:p>
          <a:p>
            <a:r>
              <a:rPr lang="en-US" baseline="0" dirty="0" smtClean="0"/>
              <a:t>All that we care about is:</a:t>
            </a:r>
            <a:endParaRPr lang="en-US" dirty="0"/>
          </a:p>
        </p:txBody>
      </p:sp>
    </p:spTree>
    <p:extLst>
      <p:ext uri="{BB962C8B-B14F-4D97-AF65-F5344CB8AC3E}">
        <p14:creationId xmlns:p14="http://schemas.microsoft.com/office/powerpoint/2010/main" val="8130325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Assign attributes values</a:t>
            </a:r>
            <a:endParaRPr lang="en-US" dirty="0"/>
          </a:p>
        </p:txBody>
      </p:sp>
    </p:spTree>
    <p:extLst>
      <p:ext uri="{BB962C8B-B14F-4D97-AF65-F5344CB8AC3E}">
        <p14:creationId xmlns:p14="http://schemas.microsoft.com/office/powerpoint/2010/main" val="12456217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Values have </a:t>
            </a:r>
            <a:r>
              <a:rPr lang="en-US" b="1" dirty="0" smtClean="0"/>
              <a:t>weights</a:t>
            </a:r>
            <a:endParaRPr lang="en-US" b="1" dirty="0"/>
          </a:p>
        </p:txBody>
      </p:sp>
    </p:spTree>
    <p:extLst>
      <p:ext uri="{BB962C8B-B14F-4D97-AF65-F5344CB8AC3E}">
        <p14:creationId xmlns:p14="http://schemas.microsoft.com/office/powerpoint/2010/main" val="17269067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 models of choice in psychology and economics assume that the overall value of an option is constructed using a weighted sum of the relevant attributes</a:t>
            </a:r>
            <a:endParaRPr lang="en-US" dirty="0"/>
          </a:p>
        </p:txBody>
      </p:sp>
    </p:spTree>
    <p:extLst>
      <p:ext uri="{BB962C8B-B14F-4D97-AF65-F5344CB8AC3E}">
        <p14:creationId xmlns:p14="http://schemas.microsoft.com/office/powerpoint/2010/main" val="1554180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simplify</a:t>
            </a:r>
            <a:r>
              <a:rPr lang="en-US" baseline="0" dirty="0" smtClean="0"/>
              <a:t> what is happening to help unpack this concept of multi-attribute choice.</a:t>
            </a:r>
          </a:p>
          <a:p>
            <a:endParaRPr lang="en-US" baseline="0" dirty="0" smtClean="0"/>
          </a:p>
          <a:p>
            <a:endParaRPr lang="en-US" dirty="0"/>
          </a:p>
        </p:txBody>
      </p:sp>
    </p:spTree>
    <p:extLst>
      <p:ext uri="{BB962C8B-B14F-4D97-AF65-F5344CB8AC3E}">
        <p14:creationId xmlns:p14="http://schemas.microsoft.com/office/powerpoint/2010/main" val="12385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reduce</a:t>
            </a:r>
            <a:r>
              <a:rPr lang="en-US" baseline="0" dirty="0" smtClean="0"/>
              <a:t> the number of attributes to 4. </a:t>
            </a:r>
            <a:endParaRPr lang="en-US" dirty="0"/>
          </a:p>
        </p:txBody>
      </p:sp>
    </p:spTree>
    <p:extLst>
      <p:ext uri="{BB962C8B-B14F-4D97-AF65-F5344CB8AC3E}">
        <p14:creationId xmlns:p14="http://schemas.microsoft.com/office/powerpoint/2010/main" val="213403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think of these attributes we can assign them a value.</a:t>
            </a:r>
          </a:p>
          <a:p>
            <a:endParaRPr lang="en-US" baseline="0" dirty="0" smtClean="0"/>
          </a:p>
        </p:txBody>
      </p:sp>
    </p:spTree>
    <p:extLst>
      <p:ext uri="{BB962C8B-B14F-4D97-AF65-F5344CB8AC3E}">
        <p14:creationId xmlns:p14="http://schemas.microsoft.com/office/powerpoint/2010/main" val="92323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for example the roof is</a:t>
            </a:r>
            <a:r>
              <a:rPr lang="en-US" baseline="0" dirty="0" smtClean="0"/>
              <a:t> in pretty bad condition – but it could be worse. We might give it a -2.5.</a:t>
            </a:r>
            <a:endParaRPr lang="en-US" dirty="0"/>
          </a:p>
        </p:txBody>
      </p:sp>
    </p:spTree>
    <p:extLst>
      <p:ext uri="{BB962C8B-B14F-4D97-AF65-F5344CB8AC3E}">
        <p14:creationId xmlns:p14="http://schemas.microsoft.com/office/powerpoint/2010/main" val="213566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kitchen is great. Viking range, they’re leaving their All-clad pots, whatever…</a:t>
            </a:r>
            <a:endParaRPr lang="en-US" dirty="0"/>
          </a:p>
        </p:txBody>
      </p:sp>
    </p:spTree>
    <p:extLst>
      <p:ext uri="{BB962C8B-B14F-4D97-AF65-F5344CB8AC3E}">
        <p14:creationId xmlns:p14="http://schemas.microsoft.com/office/powerpoint/2010/main" val="107011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Cost is decent</a:t>
            </a:r>
            <a:r>
              <a:rPr lang="en-US" baseline="0" dirty="0" smtClean="0"/>
              <a:t> and the parking is terrible.</a:t>
            </a:r>
          </a:p>
          <a:p>
            <a:endParaRPr lang="en-US" baseline="0" dirty="0" smtClean="0"/>
          </a:p>
          <a:p>
            <a:r>
              <a:rPr lang="en-US" baseline="0" dirty="0" smtClean="0"/>
              <a:t>So these are the values of the attributes we assign.</a:t>
            </a:r>
            <a:endParaRPr lang="en-US" dirty="0"/>
          </a:p>
        </p:txBody>
      </p:sp>
    </p:spTree>
    <p:extLst>
      <p:ext uri="{BB962C8B-B14F-4D97-AF65-F5344CB8AC3E}">
        <p14:creationId xmlns:p14="http://schemas.microsoft.com/office/powerpoint/2010/main" val="84704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a second axis involved which</a:t>
            </a:r>
            <a:r>
              <a:rPr lang="en-US" baseline="0" dirty="0" smtClean="0"/>
              <a:t> is the weighting of each attribute. How much do we care about it?</a:t>
            </a:r>
            <a:endParaRPr lang="en-US" dirty="0"/>
          </a:p>
        </p:txBody>
      </p:sp>
    </p:spTree>
    <p:extLst>
      <p:ext uri="{BB962C8B-B14F-4D97-AF65-F5344CB8AC3E}">
        <p14:creationId xmlns:p14="http://schemas.microsoft.com/office/powerpoint/2010/main" val="2129413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our uncle is a contractor so the roof isn’t that big of an issue.</a:t>
            </a:r>
            <a:endParaRPr lang="en-US" dirty="0"/>
          </a:p>
        </p:txBody>
      </p:sp>
    </p:spTree>
    <p:extLst>
      <p:ext uri="{BB962C8B-B14F-4D97-AF65-F5344CB8AC3E}">
        <p14:creationId xmlns:p14="http://schemas.microsoft.com/office/powerpoint/2010/main" val="31536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kitchen is really important because you love to cook and entertain.</a:t>
            </a:r>
          </a:p>
          <a:p>
            <a:endParaRPr lang="en-US" baseline="0" dirty="0" smtClean="0"/>
          </a:p>
          <a:p>
            <a:r>
              <a:rPr lang="en-US" baseline="0" dirty="0" smtClean="0"/>
              <a:t>The cost is also important and since you don’t have a car you really don’t care about parking.</a:t>
            </a:r>
            <a:endParaRPr lang="en-US" dirty="0"/>
          </a:p>
        </p:txBody>
      </p:sp>
    </p:spTree>
    <p:extLst>
      <p:ext uri="{BB962C8B-B14F-4D97-AF65-F5344CB8AC3E}">
        <p14:creationId xmlns:p14="http://schemas.microsoft.com/office/powerpoint/2010/main" val="104762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2132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visualize this value/weight combination as an</a:t>
            </a:r>
            <a:r>
              <a:rPr lang="en-US" dirty="0" smtClean="0"/>
              <a:t> “area” that</a:t>
            </a:r>
            <a:r>
              <a:rPr lang="en-US" baseline="0" dirty="0" smtClean="0"/>
              <a:t> is associated with each attribute</a:t>
            </a:r>
            <a:endParaRPr lang="en-US" dirty="0"/>
          </a:p>
        </p:txBody>
      </p:sp>
    </p:spTree>
    <p:extLst>
      <p:ext uri="{BB962C8B-B14F-4D97-AF65-F5344CB8AC3E}">
        <p14:creationId xmlns:p14="http://schemas.microsoft.com/office/powerpoint/2010/main" val="17588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visualize this value/weight combination as an</a:t>
            </a:r>
            <a:r>
              <a:rPr lang="en-US" dirty="0" smtClean="0"/>
              <a:t> “area” that</a:t>
            </a:r>
            <a:r>
              <a:rPr lang="en-US" baseline="0" dirty="0" smtClean="0"/>
              <a:t> is associated with each attribute</a:t>
            </a:r>
            <a:endParaRPr lang="en-US" dirty="0"/>
          </a:p>
        </p:txBody>
      </p:sp>
    </p:spTree>
    <p:extLst>
      <p:ext uri="{BB962C8B-B14F-4D97-AF65-F5344CB8AC3E}">
        <p14:creationId xmlns:p14="http://schemas.microsoft.com/office/powerpoint/2010/main" val="123739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sum</a:t>
            </a:r>
            <a:r>
              <a:rPr lang="en-US" baseline="0" dirty="0" smtClean="0"/>
              <a:t> the areas – where the black areas are subtracted – we have a total VALUE for the house.</a:t>
            </a:r>
            <a:endParaRPr lang="en-US" dirty="0"/>
          </a:p>
        </p:txBody>
      </p:sp>
    </p:spTree>
    <p:extLst>
      <p:ext uri="{BB962C8B-B14F-4D97-AF65-F5344CB8AC3E}">
        <p14:creationId xmlns:p14="http://schemas.microsoft.com/office/powerpoint/2010/main" val="380184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85748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198942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Weighted sum</a:t>
            </a:r>
            <a:r>
              <a:rPr lang="en-US" sz="2000" baseline="0" dirty="0" smtClean="0"/>
              <a:t> of attributes equation:</a:t>
            </a:r>
            <a:r>
              <a:rPr lang="en-US" sz="2000" dirty="0" smtClean="0"/>
              <a:t> </a:t>
            </a:r>
          </a:p>
          <a:p>
            <a:pPr marL="0" marR="0" indent="0" algn="l" defTabSz="457200" eaLnBrk="1" fontAlgn="auto" latinLnBrk="0" hangingPunct="1">
              <a:lnSpc>
                <a:spcPct val="117999"/>
              </a:lnSpc>
              <a:spcBef>
                <a:spcPts val="0"/>
              </a:spcBef>
              <a:spcAft>
                <a:spcPts val="0"/>
              </a:spcAft>
              <a:buClrTx/>
              <a:buSzTx/>
              <a:buFontTx/>
              <a:buNone/>
              <a:tabLst/>
              <a:defRPr/>
            </a:pPr>
            <a:r>
              <a:rPr lang="en-US" sz="2000" i="1" dirty="0" err="1" smtClean="0">
                <a:latin typeface="Times"/>
                <a:ea typeface="Times"/>
                <a:cs typeface="Times"/>
                <a:sym typeface="Times"/>
              </a:rPr>
              <a:t>w</a:t>
            </a:r>
            <a:r>
              <a:rPr lang="en-US" sz="2000" i="1" baseline="-13636" dirty="0" err="1" smtClean="0">
                <a:latin typeface="Times"/>
                <a:ea typeface="Times"/>
                <a:cs typeface="Times"/>
                <a:sym typeface="Times"/>
              </a:rPr>
              <a:t>i</a:t>
            </a:r>
            <a:r>
              <a:rPr lang="en-US" sz="2000" i="1" baseline="-13636" dirty="0" smtClean="0">
                <a:latin typeface="Times"/>
                <a:ea typeface="Times"/>
                <a:cs typeface="Times"/>
                <a:sym typeface="Times"/>
              </a:rPr>
              <a:t> </a:t>
            </a:r>
            <a:r>
              <a:rPr lang="en-US" sz="2000" dirty="0" smtClean="0"/>
              <a:t>represents the </a:t>
            </a:r>
            <a:r>
              <a:rPr lang="en-US" sz="2000" b="1" dirty="0" smtClean="0"/>
              <a:t>weight</a:t>
            </a:r>
            <a:r>
              <a:rPr lang="en-US" sz="2000" baseline="0" dirty="0" smtClean="0"/>
              <a:t> </a:t>
            </a:r>
            <a:r>
              <a:rPr lang="en-US" sz="2000" dirty="0" smtClean="0"/>
              <a:t>of a particular attribute:</a:t>
            </a:r>
            <a:r>
              <a:rPr lang="en-US" sz="2000" baseline="0" dirty="0" smtClean="0"/>
              <a:t> how important to you is this?</a:t>
            </a: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b="1" dirty="0" smtClean="0"/>
              <a:t>Attribute</a:t>
            </a:r>
            <a:r>
              <a:rPr lang="en-US" sz="2000" b="1" baseline="0" dirty="0" smtClean="0"/>
              <a:t> value </a:t>
            </a:r>
            <a:r>
              <a:rPr lang="en-US" sz="2000" baseline="0" dirty="0" smtClean="0"/>
              <a:t>is a measure of how positively or negatively you view this particular version</a:t>
            </a:r>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Keeney and </a:t>
            </a:r>
            <a:r>
              <a:rPr lang="en-US" sz="2000" dirty="0" err="1" smtClean="0"/>
              <a:t>Raiffa’s</a:t>
            </a:r>
            <a:r>
              <a:rPr lang="en-US" sz="2000" dirty="0" smtClean="0"/>
              <a:t> (1975) </a:t>
            </a:r>
            <a:r>
              <a:rPr lang="en-US" sz="2000" b="1" dirty="0" smtClean="0"/>
              <a:t>expected utility</a:t>
            </a:r>
            <a:r>
              <a:rPr lang="en-US" sz="2000" b="1" baseline="0" dirty="0" smtClean="0"/>
              <a:t> theory </a:t>
            </a:r>
            <a:endParaRPr lang="en-US" sz="2000" b="1"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sz="200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000" dirty="0" smtClean="0"/>
              <a:t>Multi-attribute</a:t>
            </a:r>
            <a:r>
              <a:rPr lang="en-US" sz="2000" baseline="0" dirty="0" smtClean="0"/>
              <a:t> utility theory</a:t>
            </a:r>
            <a:endParaRPr lang="en-US" sz="2000" dirty="0" smtClean="0"/>
          </a:p>
          <a:p>
            <a:endParaRPr lang="en-US" dirty="0"/>
          </a:p>
        </p:txBody>
      </p:sp>
    </p:spTree>
    <p:extLst>
      <p:ext uri="{BB962C8B-B14F-4D97-AF65-F5344CB8AC3E}">
        <p14:creationId xmlns:p14="http://schemas.microsoft.com/office/powerpoint/2010/main" val="1054435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The Value</a:t>
            </a:r>
            <a:r>
              <a:rPr lang="en-US" sz="2200" b="0" i="0" baseline="0" dirty="0" smtClean="0">
                <a:effectLst/>
                <a:latin typeface="Helvetica Neue"/>
                <a:ea typeface="Helvetica Neue"/>
                <a:cs typeface="Helvetica Neue"/>
                <a:sym typeface="Helvetica Neue"/>
              </a:rPr>
              <a:t> component of this equation refers to the summation of all of the component attributes’ weighted values.</a:t>
            </a:r>
          </a:p>
          <a:p>
            <a:endParaRPr lang="en-US" sz="2200" b="0" i="0" baseline="0" dirty="0" smtClean="0">
              <a:effectLst/>
              <a:latin typeface="Helvetica Neue"/>
              <a:ea typeface="Helvetica Neue"/>
              <a:cs typeface="Helvetica Neue"/>
              <a:sym typeface="Helvetica Neue"/>
            </a:endParaRPr>
          </a:p>
          <a:p>
            <a:r>
              <a:rPr lang="en-US" sz="2200" b="0" i="0" baseline="0" dirty="0" smtClean="0">
                <a:effectLst/>
                <a:latin typeface="Helvetica Neue"/>
                <a:ea typeface="Helvetica Neue"/>
                <a:cs typeface="Helvetica Neue"/>
                <a:sym typeface="Helvetica Neue"/>
              </a:rPr>
              <a:t>This “end result” is fairly well understood both in terms of where and how.</a:t>
            </a:r>
            <a:endParaRPr lang="en-US" sz="2200" b="0" i="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507349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In terms of </a:t>
            </a:r>
            <a:r>
              <a:rPr lang="en-US" sz="2200" b="1" i="0" dirty="0" smtClean="0">
                <a:effectLst/>
                <a:latin typeface="Helvetica Neue"/>
                <a:ea typeface="Helvetica Neue"/>
                <a:cs typeface="Helvetica Neue"/>
                <a:sym typeface="Helvetica Neue"/>
              </a:rPr>
              <a:t>WHERE</a:t>
            </a:r>
            <a:r>
              <a:rPr lang="en-US" sz="2200" b="0" i="0" dirty="0" smtClean="0">
                <a:effectLst/>
                <a:latin typeface="Helvetica Neue"/>
                <a:ea typeface="Helvetica Neue"/>
                <a:cs typeface="Helvetica Neue"/>
                <a:sym typeface="Helvetica Neue"/>
              </a:rPr>
              <a:t> this value</a:t>
            </a:r>
            <a:r>
              <a:rPr lang="en-US" sz="2200" b="0" i="0" baseline="0" dirty="0" smtClean="0">
                <a:effectLst/>
                <a:latin typeface="Helvetica Neue"/>
                <a:ea typeface="Helvetica Neue"/>
                <a:cs typeface="Helvetica Neue"/>
                <a:sym typeface="Helvetica Neue"/>
              </a:rPr>
              <a:t> summation is taking place, </a:t>
            </a:r>
            <a:r>
              <a:rPr lang="en-US" sz="2200" b="0" i="0" dirty="0" smtClean="0">
                <a:effectLst/>
                <a:latin typeface="Helvetica Neue"/>
                <a:ea typeface="Helvetica Neue"/>
                <a:cs typeface="Helvetica Neue"/>
                <a:sym typeface="Helvetica Neue"/>
              </a:rPr>
              <a:t>Based</a:t>
            </a:r>
            <a:r>
              <a:rPr lang="en-US" sz="2200" b="0" i="0" baseline="0" dirty="0" smtClean="0">
                <a:effectLst/>
                <a:latin typeface="Helvetica Neue"/>
                <a:ea typeface="Helvetica Neue"/>
                <a:cs typeface="Helvetica Neue"/>
                <a:sym typeface="Helvetica Neue"/>
              </a:rPr>
              <a:t> on the literature it seems that the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is a strong candidate as it has been shown to play an important role in decision making and value integration.</a:t>
            </a:r>
          </a:p>
          <a:p>
            <a:endParaRPr lang="en-US" sz="2200" b="0"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“Goal-directed decisions have their basis in a common value signal encoded in ventromedial prefrontal cortex (</a:t>
            </a:r>
            <a:r>
              <a:rPr lang="en-US" sz="2200" b="0" i="0" dirty="0" err="1" smtClean="0">
                <a:effectLst/>
                <a:latin typeface="Helvetica Neue"/>
                <a:ea typeface="Helvetica Neue"/>
                <a:cs typeface="Helvetica Neue"/>
                <a:sym typeface="Helvetica Neue"/>
              </a:rPr>
              <a:t>vmPFC</a:t>
            </a:r>
            <a:r>
              <a:rPr lang="en-US" sz="2200" b="0" i="0" dirty="0" smtClean="0">
                <a:effectLst/>
                <a:latin typeface="Helvetica Neue"/>
                <a:ea typeface="Helvetica Neue"/>
                <a:cs typeface="Helvetica Neue"/>
                <a:sym typeface="Helvetica Neue"/>
              </a:rPr>
              <a:t>)”</a:t>
            </a:r>
          </a:p>
          <a:p>
            <a:r>
              <a:rPr lang="en-US" dirty="0" smtClean="0"/>
              <a:t>“</a:t>
            </a:r>
            <a:r>
              <a:rPr lang="en-US" sz="2200" b="0" i="0" dirty="0" smtClean="0">
                <a:effectLst/>
                <a:latin typeface="Helvetica Neue"/>
                <a:ea typeface="Helvetica Neue"/>
                <a:cs typeface="Helvetica Neue"/>
                <a:sym typeface="Helvetica Neue"/>
              </a:rPr>
              <a:t>neuroimaging studies that have found a correlation between activity in this area and behavioral measures of value”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lang="en-US" dirty="0" smtClean="0"/>
          </a:p>
          <a:p>
            <a:r>
              <a:rPr lang="en-US" dirty="0" smtClean="0"/>
              <a:t>“</a:t>
            </a:r>
            <a:r>
              <a:rPr lang="en-US" sz="2200" b="0" i="0" dirty="0" smtClean="0">
                <a:effectLst/>
                <a:latin typeface="Helvetica Neue"/>
                <a:ea typeface="Helvetica Neue"/>
                <a:cs typeface="Helvetica Neue"/>
                <a:sym typeface="Helvetica Neue"/>
              </a:rPr>
              <a:t>exercising self-control involves the modulation of this value signal by dorsolateral prefrontal cortex (DLPFC)”</a:t>
            </a:r>
          </a:p>
          <a:p>
            <a:r>
              <a:rPr lang="en-US" sz="2200" b="0" i="0" dirty="0" smtClean="0">
                <a:effectLst/>
                <a:latin typeface="Helvetica Neue"/>
                <a:ea typeface="Helvetica Neue"/>
                <a:cs typeface="Helvetica Neue"/>
                <a:sym typeface="Helvetica Neue"/>
              </a:rPr>
              <a:t>BUT</a:t>
            </a:r>
          </a:p>
          <a:p>
            <a:r>
              <a:rPr lang="en-US" sz="2200" b="0" i="0" dirty="0" smtClean="0">
                <a:effectLst/>
                <a:latin typeface="Helvetica Neue"/>
                <a:ea typeface="Helvetica Neue"/>
                <a:cs typeface="Helvetica Neue"/>
                <a:sym typeface="Helvetica Neue"/>
              </a:rPr>
              <a:t>Activity in </a:t>
            </a:r>
            <a:r>
              <a:rPr lang="en-US" sz="2200" b="0" i="0" dirty="0" err="1" smtClean="0">
                <a:effectLst/>
                <a:latin typeface="Helvetica Neue"/>
                <a:ea typeface="Helvetica Neue"/>
                <a:cs typeface="Helvetica Neue"/>
                <a:sym typeface="Helvetica Neue"/>
              </a:rPr>
              <a:t>vmPFC</a:t>
            </a:r>
            <a:r>
              <a:rPr lang="en-US" sz="2200" b="0" i="0" dirty="0" smtClean="0">
                <a:effectLst/>
                <a:latin typeface="Helvetica Neue"/>
                <a:ea typeface="Helvetica Neue"/>
                <a:cs typeface="Helvetica Neue"/>
                <a:sym typeface="Helvetica Neue"/>
              </a:rPr>
              <a:t> was correlated with goal values regardless of the amount of self-control</a:t>
            </a:r>
            <a:endParaRPr lang="en-US" sz="3200" b="1" dirty="0"/>
          </a:p>
        </p:txBody>
      </p:sp>
    </p:spTree>
    <p:extLst>
      <p:ext uri="{BB962C8B-B14F-4D97-AF65-F5344CB8AC3E}">
        <p14:creationId xmlns:p14="http://schemas.microsoft.com/office/powerpoint/2010/main" val="977809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Support for this in</a:t>
            </a:r>
            <a:r>
              <a:rPr lang="en-US" sz="2200" b="0" i="0" baseline="0" dirty="0" smtClean="0">
                <a:effectLst/>
                <a:latin typeface="Helvetica Neue"/>
                <a:ea typeface="Helvetica Neue"/>
                <a:cs typeface="Helvetica Neue"/>
                <a:sym typeface="Helvetica Neue"/>
              </a:rPr>
              <a:t> a recent study by Lim</a:t>
            </a: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Where </a:t>
            </a:r>
            <a:r>
              <a:rPr lang="en-US" sz="2200" b="1" dirty="0" smtClean="0">
                <a:latin typeface="Helvetica Neue"/>
                <a:ea typeface="Helvetica Neue"/>
                <a:cs typeface="Helvetica Neue"/>
                <a:sym typeface="Helvetica Neue"/>
              </a:rPr>
              <a:t>Integrated value </a:t>
            </a:r>
            <a:r>
              <a:rPr lang="en-US" sz="2200" dirty="0" smtClean="0">
                <a:latin typeface="Helvetica Neue"/>
                <a:ea typeface="Helvetica Neue"/>
                <a:cs typeface="Helvetica Neue"/>
                <a:sym typeface="Helvetica Neue"/>
              </a:rPr>
              <a:t>seems to show up in </a:t>
            </a:r>
            <a:r>
              <a:rPr lang="en-US" sz="2200" dirty="0" err="1" smtClean="0">
                <a:latin typeface="Helvetica Neue"/>
                <a:ea typeface="Helvetica Neue"/>
                <a:cs typeface="Helvetica Neue"/>
                <a:sym typeface="Helvetica Neue"/>
              </a:rPr>
              <a:t>vmPFC</a:t>
            </a:r>
            <a:endParaRPr lang="en-US" sz="2200" dirty="0" smtClean="0">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Recent work from Hutcherson</a:t>
            </a:r>
            <a:r>
              <a:rPr lang="en-US" sz="2200" baseline="0" dirty="0" smtClean="0">
                <a:latin typeface="Helvetica Neue"/>
                <a:ea typeface="Helvetica Neue"/>
                <a:cs typeface="Helvetica Neue"/>
                <a:sym typeface="Helvetica Neue"/>
              </a:rPr>
              <a:t> found that the </a:t>
            </a:r>
            <a:r>
              <a:rPr lang="en-US" sz="2200" dirty="0" smtClean="0">
                <a:latin typeface="Helvetica Neue"/>
                <a:ea typeface="Helvetica Neue"/>
                <a:cs typeface="Helvetica Neue"/>
                <a:sym typeface="Helvetica Neue"/>
              </a:rPr>
              <a:t>– DLPFC may also be involved and OVERALL</a:t>
            </a:r>
          </a:p>
          <a:p>
            <a:pPr marL="0" marR="0" indent="0" algn="l" defTabSz="457200" eaLnBrk="1" fontAlgn="auto" latinLnBrk="0" hangingPunct="1">
              <a:lnSpc>
                <a:spcPct val="117999"/>
              </a:lnSpc>
              <a:spcBef>
                <a:spcPts val="0"/>
              </a:spcBef>
              <a:spcAft>
                <a:spcPts val="0"/>
              </a:spcAft>
              <a:buClrTx/>
              <a:buSzTx/>
              <a:buFontTx/>
              <a:buNone/>
              <a:tabLst/>
              <a:defRPr/>
            </a:pPr>
            <a:endParaRPr lang="en-US" sz="2200" dirty="0" smtClean="0">
              <a:latin typeface="Helvetica Neue"/>
              <a:ea typeface="Helvetica Neue"/>
              <a:cs typeface="Helvetica Neue"/>
              <a:sym typeface="Helvetica Neue"/>
            </a:endParaRPr>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enough inconsistency re: exactly what it is doing and how, that we need more info…</a:t>
            </a:r>
          </a:p>
          <a:p>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“activity in </a:t>
            </a:r>
            <a:r>
              <a:rPr lang="en-US" sz="2200" b="0" i="0" dirty="0" err="1" smtClean="0">
                <a:effectLst/>
                <a:latin typeface="Helvetica Neue"/>
                <a:ea typeface="Helvetica Neue"/>
                <a:cs typeface="Helvetica Neue"/>
                <a:sym typeface="Helvetica Neue"/>
              </a:rPr>
              <a:t>ventro</a:t>
            </a:r>
            <a:r>
              <a:rPr lang="en-US" sz="2200" b="0" i="0" dirty="0" smtClean="0">
                <a:effectLst/>
                <a:latin typeface="Helvetica Neue"/>
                <a:ea typeface="Helvetica Neue"/>
                <a:cs typeface="Helvetica Neue"/>
                <a:sym typeface="Helvetica Neue"/>
              </a:rPr>
              <a:t>-medial prefrontal cortex correlates with stimulus</a:t>
            </a:r>
            <a:r>
              <a:rPr lang="en-US" sz="2200" b="0" i="0" baseline="0" dirty="0" smtClean="0">
                <a:effectLst/>
                <a:latin typeface="Helvetica Neue"/>
                <a:ea typeface="Helvetica Neue"/>
                <a:cs typeface="Helvetica Neue"/>
                <a:sym typeface="Helvetica Neue"/>
              </a:rPr>
              <a:t> values at the time of choice”</a:t>
            </a:r>
          </a:p>
          <a:p>
            <a:endParaRPr lang="en-US" sz="2200" b="0" i="0" baseline="0" dirty="0" smtClean="0">
              <a:effectLst/>
              <a:latin typeface="Helvetica Neue"/>
              <a:ea typeface="Helvetica Neue"/>
              <a:cs typeface="Helvetica Neue"/>
              <a:sym typeface="Helvetica Neue"/>
            </a:endParaRPr>
          </a:p>
          <a:p>
            <a:r>
              <a:rPr lang="en-US" sz="2200" b="0" i="0" baseline="0" dirty="0" smtClean="0">
                <a:effectLst/>
                <a:latin typeface="Helvetica Neue"/>
                <a:ea typeface="Helvetica Neue"/>
                <a:cs typeface="Helvetica Neue"/>
                <a:sym typeface="Helvetica Neue"/>
              </a:rPr>
              <a:t>Along with Where for the weighted value integration we also have models that accurately capture HOW this process unfolds.</a:t>
            </a:r>
          </a:p>
          <a:p>
            <a:endParaRPr lang="en-US" sz="2200" b="0" i="0" dirty="0" smtClean="0">
              <a:effectLst/>
              <a:latin typeface="Helvetica Neue"/>
              <a:ea typeface="Helvetica Neue"/>
              <a:cs typeface="Helvetica Neue"/>
              <a:sym typeface="Helvetica Neue"/>
            </a:endParaRPr>
          </a:p>
          <a:p>
            <a:endParaRPr lang="en-US" sz="2200" b="0" i="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“choices are made by computing the value of the different attributes and then integrating them into an overall stimulus value signal.”</a:t>
            </a:r>
          </a:p>
          <a:p>
            <a:endParaRPr lang="en-US" sz="2200" b="0" i="0" dirty="0" smtClean="0">
              <a:effectLst/>
              <a:latin typeface="Helvetica Neue"/>
              <a:ea typeface="Helvetica Neue"/>
              <a:cs typeface="Helvetica Neue"/>
              <a:sym typeface="Helvetica Neue"/>
            </a:endParaRPr>
          </a:p>
          <a:p>
            <a:r>
              <a:rPr lang="en-US" sz="2200" b="1" i="0" dirty="0" smtClean="0">
                <a:effectLst/>
                <a:latin typeface="Helvetica Neue"/>
                <a:ea typeface="Helvetica Neue"/>
                <a:cs typeface="Helvetica Neue"/>
                <a:sym typeface="Helvetica Neue"/>
              </a:rPr>
              <a:t>Fusiform Gyrus </a:t>
            </a:r>
            <a:r>
              <a:rPr lang="en-US" sz="2200" b="0" i="0" dirty="0" smtClean="0">
                <a:effectLst/>
                <a:latin typeface="Helvetica Neue"/>
                <a:ea typeface="Helvetica Neue"/>
                <a:cs typeface="Helvetica Neue"/>
                <a:sym typeface="Helvetica Neue"/>
              </a:rPr>
              <a:t>correlated</a:t>
            </a:r>
            <a:r>
              <a:rPr lang="en-US" sz="2200" b="0" i="0" baseline="0" dirty="0" smtClean="0">
                <a:effectLst/>
                <a:latin typeface="Helvetica Neue"/>
                <a:ea typeface="Helvetica Neue"/>
                <a:cs typeface="Helvetica Neue"/>
                <a:sym typeface="Helvetica Neue"/>
              </a:rPr>
              <a:t> with value of </a:t>
            </a:r>
            <a:r>
              <a:rPr lang="en-US" sz="2200" b="1" i="0" baseline="0" dirty="0" smtClean="0">
                <a:effectLst/>
                <a:latin typeface="Helvetica Neue"/>
                <a:ea typeface="Helvetica Neue"/>
                <a:cs typeface="Helvetica Neue"/>
                <a:sym typeface="Helvetica Neue"/>
              </a:rPr>
              <a:t>visual aesthetic</a:t>
            </a:r>
          </a:p>
          <a:p>
            <a:r>
              <a:rPr lang="en-US" sz="2200" b="1" i="0" baseline="0" dirty="0" smtClean="0">
                <a:effectLst/>
                <a:latin typeface="Helvetica Neue"/>
                <a:ea typeface="Helvetica Neue"/>
                <a:cs typeface="Helvetica Neue"/>
                <a:sym typeface="Helvetica Neue"/>
              </a:rPr>
              <a:t>Posterior Superior Temporal Gyrus </a:t>
            </a:r>
            <a:r>
              <a:rPr lang="en-US" sz="2200" b="0" i="0" baseline="0" dirty="0" smtClean="0">
                <a:effectLst/>
                <a:latin typeface="Helvetica Neue"/>
                <a:ea typeface="Helvetica Neue"/>
                <a:cs typeface="Helvetica Neue"/>
                <a:sym typeface="Helvetica Neue"/>
              </a:rPr>
              <a:t>associated with processing of </a:t>
            </a:r>
            <a:r>
              <a:rPr lang="en-US" sz="2200" b="1" i="0" baseline="0" dirty="0" smtClean="0">
                <a:effectLst/>
                <a:latin typeface="Helvetica Neue"/>
                <a:ea typeface="Helvetica Neue"/>
                <a:cs typeface="Helvetica Neue"/>
                <a:sym typeface="Helvetica Neue"/>
              </a:rPr>
              <a:t>semantic meaning</a:t>
            </a:r>
          </a:p>
          <a:p>
            <a:r>
              <a:rPr lang="en-US" sz="2200" b="0" i="0" baseline="0" dirty="0" smtClean="0">
                <a:effectLst/>
                <a:latin typeface="Helvetica Neue"/>
                <a:ea typeface="Helvetica Neue"/>
                <a:cs typeface="Helvetica Neue"/>
                <a:sym typeface="Helvetica Neue"/>
              </a:rPr>
              <a:t>**BOTH areas exhibited </a:t>
            </a:r>
            <a:r>
              <a:rPr lang="en-US" sz="2200" b="1" i="0" baseline="0" dirty="0" smtClean="0">
                <a:effectLst/>
                <a:latin typeface="Helvetica Neue"/>
                <a:ea typeface="Helvetica Neue"/>
                <a:cs typeface="Helvetica Neue"/>
                <a:sym typeface="Helvetica Neue"/>
              </a:rPr>
              <a:t>functional connectivity with </a:t>
            </a:r>
            <a:r>
              <a:rPr lang="en-US" sz="2200" b="1" i="0" baseline="0" dirty="0" err="1" smtClean="0">
                <a:effectLst/>
                <a:latin typeface="Helvetica Neue"/>
                <a:ea typeface="Helvetica Neue"/>
                <a:cs typeface="Helvetica Neue"/>
                <a:sym typeface="Helvetica Neue"/>
              </a:rPr>
              <a:t>vmPFC</a:t>
            </a:r>
            <a:endParaRPr lang="en-US" sz="2200" b="1"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endParaRPr lang="en-US" sz="2200" b="0" i="0" baseline="0" dirty="0" smtClean="0">
              <a:effectLst/>
              <a:latin typeface="Helvetica Neue"/>
              <a:ea typeface="Helvetica Neue"/>
              <a:cs typeface="Helvetica Neue"/>
              <a:sym typeface="Helvetica Neue"/>
            </a:endParaRPr>
          </a:p>
          <a:p>
            <a:r>
              <a:rPr lang="en-US" sz="2200" b="0" i="0" dirty="0" smtClean="0">
                <a:effectLst/>
                <a:latin typeface="Helvetica Neue"/>
                <a:ea typeface="Helvetica Neue"/>
                <a:cs typeface="Helvetica Neue"/>
                <a:sym typeface="Helvetica Neue"/>
              </a:rPr>
              <a:t>We constructed an artificial stimulus set in which we were able to isolate and measure stimulus and attribute values. The stimuli were customized gray T-shirts with a Korean word</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printed</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prominently on them (Fig. 1D). Subjects cared about the T-shirts because at the end of the experiment they got the one shown in a randomly selected trial. The words</a:t>
            </a:r>
            <a:r>
              <a:rPr lang="en-US" sz="2200" b="0" i="0" baseline="0" dirty="0" smtClean="0">
                <a:effectLst/>
                <a:latin typeface="Helvetica Neue"/>
                <a:ea typeface="Helvetica Neue"/>
                <a:cs typeface="Helvetica Neue"/>
                <a:sym typeface="Helvetica Neue"/>
              </a:rPr>
              <a:t> </a:t>
            </a:r>
            <a:r>
              <a:rPr lang="en-US" sz="2200" b="0" i="0" dirty="0" smtClean="0">
                <a:effectLst/>
                <a:latin typeface="Helvetica Neue"/>
                <a:ea typeface="Helvetica Neue"/>
                <a:cs typeface="Helvetica Neue"/>
                <a:sym typeface="Helvetica Neue"/>
              </a:rPr>
              <a:t>differed in their semantic (or meaning) attributes and on their visual (or esthetic) attributes. The semantic attributes ranged from very negative words like “rape” to very positive ones like “hope” (Table 1). The visual attributes were varied by changing colors and font types. The word stimuli were constructed by randomly combining both attributes. A series of tasks allowed us to obtain independent behavioral measures of the values each subject assigned to each attribute, as well as the integrated stimulus value they assigned to each T-shirt (i.e., based on both its visual and semantic attributes).</a:t>
            </a:r>
          </a:p>
          <a:p>
            <a:endParaRPr lang="en-US" dirty="0"/>
          </a:p>
        </p:txBody>
      </p:sp>
    </p:spTree>
    <p:extLst>
      <p:ext uri="{BB962C8B-B14F-4D97-AF65-F5344CB8AC3E}">
        <p14:creationId xmlns:p14="http://schemas.microsoft.com/office/powerpoint/2010/main" val="163859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dirty="0" smtClean="0"/>
              <a:t>HOW: In terms of modeling the decision process</a:t>
            </a:r>
          </a:p>
          <a:p>
            <a:pPr marL="0" marR="0" indent="0" algn="l" defTabSz="457200" eaLnBrk="1" fontAlgn="auto" latinLnBrk="0" hangingPunct="1">
              <a:lnSpc>
                <a:spcPct val="117999"/>
              </a:lnSpc>
              <a:spcBef>
                <a:spcPts val="0"/>
              </a:spcBef>
              <a:spcAft>
                <a:spcPts val="0"/>
              </a:spcAft>
              <a:buClrTx/>
              <a:buSzTx/>
              <a:buFontTx/>
              <a:buNone/>
              <a:tabLst/>
              <a:defRPr/>
            </a:pPr>
            <a:endParaRPr lang="en-US"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dirty="0" smtClean="0"/>
              <a:t>Work</a:t>
            </a:r>
            <a:r>
              <a:rPr lang="en-US" baseline="0" dirty="0" smtClean="0"/>
              <a:t> done by </a:t>
            </a:r>
            <a:r>
              <a:rPr lang="en-US" baseline="0" dirty="0" err="1" smtClean="0"/>
              <a:t>Cendri</a:t>
            </a:r>
            <a:r>
              <a:rPr lang="en-US" baseline="0" dirty="0" smtClean="0"/>
              <a:t> Hutcherson, among others, suggests that Drift Diffusion modeling can capture this choice integration in a predictive way.</a:t>
            </a:r>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Model fits to behavior indicated that </a:t>
            </a:r>
            <a:r>
              <a:rPr lang="en-US" sz="2200" dirty="0" err="1" smtClean="0">
                <a:effectLst/>
                <a:latin typeface="Helvetica Neue"/>
                <a:ea typeface="Helvetica Neue"/>
                <a:cs typeface="Helvetica Neue"/>
                <a:sym typeface="Helvetica Neue"/>
              </a:rPr>
              <a:t>Tusche</a:t>
            </a:r>
            <a:r>
              <a:rPr lang="en-US" sz="2200" dirty="0" smtClean="0">
                <a:effectLst/>
                <a:latin typeface="Helvetica Neue"/>
                <a:ea typeface="Helvetica Neue"/>
                <a:cs typeface="Helvetica Neue"/>
                <a:sym typeface="Helvetica Neue"/>
              </a:rPr>
              <a:t> &amp; Hutcherson were able to capture both choices and RTs with high accuracy</a:t>
            </a:r>
            <a:r>
              <a:rPr lang="en-US" sz="2200" baseline="0" dirty="0" smtClean="0">
                <a:effectLst/>
                <a:latin typeface="Helvetica Neue"/>
                <a:ea typeface="Helvetica Neue"/>
                <a:cs typeface="Helvetica Neue"/>
                <a:sym typeface="Helvetica Neue"/>
              </a:rPr>
              <a:t> using a multi-attribute extension of the standard DDM </a:t>
            </a:r>
            <a:r>
              <a:rPr lang="en-US" sz="2200" dirty="0" smtClean="0">
                <a:effectLst/>
                <a:latin typeface="Helvetica Neue"/>
                <a:ea typeface="Helvetica Neue"/>
                <a:cs typeface="Helvetica Neue"/>
                <a:sym typeface="Helvetica Neue"/>
              </a:rPr>
              <a:t>(FIGURE S1).</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marL="0" marR="0" indent="0" algn="l" defTabSz="457200" eaLnBrk="1" fontAlgn="auto" latinLnBrk="0" hangingPunct="1">
              <a:lnSpc>
                <a:spcPct val="117999"/>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This information is then passed to regions of the brain involved in motor and attentional processes important for action selection</a:t>
            </a:r>
            <a:r>
              <a:rPr lang="en-US" sz="1100" baseline="72727" dirty="0" smtClean="0"/>
              <a:t>18,19</a:t>
            </a:r>
            <a:r>
              <a:rPr lang="en-US" dirty="0" smtClean="0"/>
              <a:t>. </a:t>
            </a:r>
            <a:endParaRPr lang="en-US" sz="1200" dirty="0" smtClean="0">
              <a:latin typeface="Times"/>
              <a:ea typeface="Times"/>
              <a:cs typeface="Times"/>
              <a:sym typeface="Times"/>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Computational model of choice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dirty="0" smtClean="0"/>
              <a:t>Drift</a:t>
            </a:r>
            <a:r>
              <a:rPr lang="en-US" baseline="0" dirty="0" smtClean="0"/>
              <a:t> diffusion models</a:t>
            </a:r>
            <a:endParaRPr lang="en-US" dirty="0" smtClean="0"/>
          </a:p>
          <a:p>
            <a:endParaRPr lang="en-US" dirty="0"/>
          </a:p>
        </p:txBody>
      </p:sp>
    </p:spTree>
    <p:extLst>
      <p:ext uri="{BB962C8B-B14F-4D97-AF65-F5344CB8AC3E}">
        <p14:creationId xmlns:p14="http://schemas.microsoft.com/office/powerpoint/2010/main" val="579002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New to field</a:t>
            </a:r>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140167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400669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189564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they allow us to get at question 3</a:t>
            </a:r>
          </a:p>
          <a:p>
            <a:pPr marL="457200" indent="-457200">
              <a:buAutoNum type="arabicPeriod"/>
            </a:pPr>
            <a:endParaRPr lang="en-US" baseline="0" dirty="0" smtClean="0"/>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2030637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 &amp; 2 are lower level questions, </a:t>
            </a:r>
          </a:p>
          <a:p>
            <a:endParaRPr lang="en-US" baseline="0" dirty="0" smtClean="0"/>
          </a:p>
          <a:p>
            <a:r>
              <a:rPr lang="en-US" baseline="0" dirty="0" smtClean="0"/>
              <a:t>they allow us to get at question 3</a:t>
            </a:r>
          </a:p>
          <a:p>
            <a:pPr marL="457200" indent="-457200">
              <a:buAutoNum type="arabicPeriod"/>
            </a:pPr>
            <a:endParaRPr lang="en-US" baseline="0" dirty="0" smtClean="0"/>
          </a:p>
          <a:p>
            <a:pPr marL="0" indent="0">
              <a:buFontTx/>
              <a:buNone/>
            </a:pPr>
            <a:r>
              <a:rPr lang="en-US" baseline="0" dirty="0" smtClean="0"/>
              <a:t>SELF CONTROL – simple example is dieting</a:t>
            </a:r>
          </a:p>
          <a:p>
            <a:pPr marL="457200" indent="-457200">
              <a:buAutoNum type="arabicPeriod"/>
            </a:pPr>
            <a:endParaRPr lang="en-US" baseline="0" dirty="0" smtClean="0"/>
          </a:p>
          <a:p>
            <a:pPr marL="457200" indent="-457200">
              <a:buAutoNum type="arabicPeriod"/>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Does</a:t>
            </a:r>
            <a:r>
              <a:rPr lang="en-US" baseline="0" dirty="0" smtClean="0"/>
              <a:t> weighting happen serially? Guy from conference…</a:t>
            </a:r>
          </a:p>
          <a:p>
            <a:pPr marL="0" indent="0">
              <a:buFontTx/>
              <a:buNone/>
            </a:pPr>
            <a:endParaRPr lang="en-US" baseline="0" dirty="0" smtClean="0"/>
          </a:p>
        </p:txBody>
      </p:sp>
    </p:spTree>
    <p:extLst>
      <p:ext uri="{BB962C8B-B14F-4D97-AF65-F5344CB8AC3E}">
        <p14:creationId xmlns:p14="http://schemas.microsoft.com/office/powerpoint/2010/main" val="38691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p>
          <a:p>
            <a:endParaRPr lang="en-US" dirty="0" smtClean="0"/>
          </a:p>
          <a:p>
            <a:r>
              <a:rPr lang="en-US" dirty="0" smtClean="0"/>
              <a:t>WHERE is this happening?</a:t>
            </a:r>
            <a:endParaRPr lang="en-US" dirty="0"/>
          </a:p>
        </p:txBody>
      </p:sp>
    </p:spTree>
    <p:extLst>
      <p:ext uri="{BB962C8B-B14F-4D97-AF65-F5344CB8AC3E}">
        <p14:creationId xmlns:p14="http://schemas.microsoft.com/office/powerpoint/2010/main" val="191668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1103761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MAIN COMPONENTS</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BASIC</a:t>
            </a:r>
            <a:r>
              <a:rPr lang="en-US" baseline="0" dirty="0" smtClean="0"/>
              <a:t> PRINCIPLES BEHIND BOTH STUDIES FOLLOWED BY SPECIFICS</a:t>
            </a:r>
            <a:endParaRPr lang="en-US"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386038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Tree>
    <p:extLst>
      <p:ext uri="{BB962C8B-B14F-4D97-AF65-F5344CB8AC3E}">
        <p14:creationId xmlns:p14="http://schemas.microsoft.com/office/powerpoint/2010/main" val="1489383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Why is it necessary to simplify…</a:t>
            </a:r>
          </a:p>
          <a:p>
            <a:r>
              <a:rPr lang="en-US" sz="2200" dirty="0" smtClean="0">
                <a:latin typeface="Helvetica Neue"/>
                <a:ea typeface="Helvetica Neue"/>
                <a:cs typeface="Helvetica Neue"/>
                <a:sym typeface="Helvetica Neue"/>
              </a:rPr>
              <a:t>Problem is that in real life choices it is hard to know what the attributes are…and how they are weighted…VERY subjective.</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We want to understand the complexity but need to start with the basic building blocks.</a:t>
            </a: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37979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do we s</a:t>
            </a:r>
            <a:r>
              <a:rPr lang="en-US" dirty="0" smtClean="0"/>
              <a:t>implify this equation…</a:t>
            </a:r>
            <a:endParaRPr lang="en-US" dirty="0"/>
          </a:p>
        </p:txBody>
      </p:sp>
    </p:spTree>
    <p:extLst>
      <p:ext uri="{BB962C8B-B14F-4D97-AF65-F5344CB8AC3E}">
        <p14:creationId xmlns:p14="http://schemas.microsoft.com/office/powerpoint/2010/main" val="1012474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of the talk mentioned </a:t>
            </a:r>
            <a:r>
              <a:rPr lang="en-US" b="1" dirty="0" smtClean="0"/>
              <a:t>Attribute weighting </a:t>
            </a:r>
            <a:r>
              <a:rPr lang="en-US" b="0" dirty="0" smtClean="0"/>
              <a:t>in</a:t>
            </a:r>
            <a:r>
              <a:rPr lang="en-US" b="0" baseline="0" dirty="0" smtClean="0"/>
              <a:t> choice.</a:t>
            </a:r>
          </a:p>
          <a:p>
            <a:endParaRPr lang="en-US" b="0" baseline="0" dirty="0" smtClean="0"/>
          </a:p>
          <a:p>
            <a:r>
              <a:rPr lang="en-US" b="0" baseline="0" dirty="0" smtClean="0"/>
              <a:t>What often makes choices difficult is that there are multiple attributes that we are trying to simultaneously evaluate.</a:t>
            </a:r>
          </a:p>
          <a:p>
            <a:endParaRPr lang="en-US" b="1" dirty="0" smtClean="0"/>
          </a:p>
          <a:p>
            <a:endParaRPr lang="en-US" b="1" dirty="0" smtClean="0"/>
          </a:p>
          <a:p>
            <a:endParaRPr lang="en-US" dirty="0" smtClean="0"/>
          </a:p>
          <a:p>
            <a:r>
              <a:rPr lang="en-US" dirty="0" smtClean="0"/>
              <a:t>Concept</a:t>
            </a:r>
            <a:r>
              <a:rPr lang="en-US" baseline="0" dirty="0" smtClean="0"/>
              <a:t> of Values + Weights attributed to WHO?</a:t>
            </a:r>
          </a:p>
          <a:p>
            <a:endParaRPr lang="en-US" baseline="0" dirty="0" smtClean="0"/>
          </a:p>
          <a:p>
            <a:endParaRPr lang="en-US" dirty="0"/>
          </a:p>
        </p:txBody>
      </p:sp>
    </p:spTree>
    <p:extLst>
      <p:ext uri="{BB962C8B-B14F-4D97-AF65-F5344CB8AC3E}">
        <p14:creationId xmlns:p14="http://schemas.microsoft.com/office/powerpoint/2010/main" val="1450081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 choice</a:t>
            </a:r>
            <a:r>
              <a:rPr lang="en-US" baseline="0" dirty="0" smtClean="0"/>
              <a:t> to </a:t>
            </a:r>
            <a:r>
              <a:rPr lang="en-US" dirty="0" smtClean="0"/>
              <a:t>two Attributes</a:t>
            </a:r>
          </a:p>
          <a:p>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We’re also going to choose</a:t>
            </a:r>
            <a:r>
              <a:rPr lang="en-US" baseline="0" dirty="0" smtClean="0"/>
              <a:t> the attributes carefully i</a:t>
            </a:r>
            <a:r>
              <a:rPr lang="en-US" sz="2200" dirty="0" smtClean="0">
                <a:latin typeface="Helvetica Neue"/>
                <a:ea typeface="Helvetica Neue"/>
                <a:cs typeface="Helvetica Neue"/>
                <a:sym typeface="Helvetica Neue"/>
              </a:rPr>
              <a:t>n</a:t>
            </a:r>
            <a:r>
              <a:rPr lang="en-US" sz="2200" baseline="0" dirty="0" smtClean="0">
                <a:latin typeface="Helvetica Neue"/>
                <a:ea typeface="Helvetica Neue"/>
                <a:cs typeface="Helvetica Neue"/>
                <a:sym typeface="Helvetica Neue"/>
              </a:rPr>
              <a:t> order to maximize our </a:t>
            </a:r>
            <a:r>
              <a:rPr lang="en-US" sz="2200" dirty="0" smtClean="0">
                <a:latin typeface="Helvetica Neue"/>
                <a:ea typeface="Helvetica Neue"/>
                <a:cs typeface="Helvetica Neue"/>
                <a:sym typeface="Helvetica Neue"/>
              </a:rPr>
              <a:t>ability to measure </a:t>
            </a:r>
            <a:r>
              <a:rPr lang="en-US" sz="2200" b="1" dirty="0" smtClean="0">
                <a:latin typeface="Helvetica Neue"/>
                <a:ea typeface="Helvetica Neue"/>
                <a:cs typeface="Helvetica Neue"/>
                <a:sym typeface="Helvetica Neue"/>
              </a:rPr>
              <a:t>when and how </a:t>
            </a:r>
            <a:r>
              <a:rPr lang="en-US" sz="2200" dirty="0" smtClean="0">
                <a:latin typeface="Helvetica Neue"/>
                <a:ea typeface="Helvetica Neue"/>
                <a:cs typeface="Helvetica Neue"/>
                <a:sym typeface="Helvetica Neue"/>
              </a:rPr>
              <a:t>people are attending to different attributes. </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smtClean="0">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We will do so by capitalizing on the fact that there are well known brain regions that are activated by certain visual stimuli. </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endParaRPr lang="en-US" dirty="0" smtClean="0"/>
          </a:p>
        </p:txBody>
      </p:sp>
    </p:spTree>
    <p:extLst>
      <p:ext uri="{BB962C8B-B14F-4D97-AF65-F5344CB8AC3E}">
        <p14:creationId xmlns:p14="http://schemas.microsoft.com/office/powerpoint/2010/main" val="542667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images that are</a:t>
            </a:r>
            <a:r>
              <a:rPr lang="en-US" baseline="0" dirty="0" smtClean="0"/>
              <a:t> known to correspond to specific brain regions</a:t>
            </a:r>
          </a:p>
          <a:p>
            <a:endParaRPr lang="en-US" baseline="0" dirty="0" smtClean="0"/>
          </a:p>
          <a:p>
            <a:r>
              <a:rPr lang="en-US" baseline="0" dirty="0" smtClean="0"/>
              <a:t>FACES – Fusiform Face Area</a:t>
            </a:r>
          </a:p>
          <a:p>
            <a:r>
              <a:rPr lang="en-US" baseline="0" dirty="0" smtClean="0"/>
              <a:t>HOUSES – </a:t>
            </a:r>
            <a:r>
              <a:rPr lang="en-US" baseline="0" dirty="0" err="1" smtClean="0"/>
              <a:t>parahippocampal</a:t>
            </a:r>
            <a:r>
              <a:rPr lang="en-US" baseline="0" dirty="0" smtClean="0"/>
              <a:t> place area</a:t>
            </a:r>
            <a:endParaRPr lang="en-US" dirty="0" smtClean="0"/>
          </a:p>
          <a:p>
            <a:endParaRPr lang="en-US" dirty="0"/>
          </a:p>
        </p:txBody>
      </p:sp>
    </p:spTree>
    <p:extLst>
      <p:ext uri="{BB962C8B-B14F-4D97-AF65-F5344CB8AC3E}">
        <p14:creationId xmlns:p14="http://schemas.microsoft.com/office/powerpoint/2010/main" val="375322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FACES – Fusiform Face Area</a:t>
            </a:r>
          </a:p>
          <a:p>
            <a:r>
              <a:rPr lang="en-US" baseline="0" dirty="0" smtClean="0"/>
              <a:t>HOUSES – </a:t>
            </a:r>
            <a:r>
              <a:rPr lang="en-US" baseline="0" dirty="0" err="1" smtClean="0"/>
              <a:t>parahippocampal</a:t>
            </a:r>
            <a:r>
              <a:rPr lang="en-US" baseline="0" dirty="0" smtClean="0"/>
              <a:t> place area</a:t>
            </a:r>
            <a:endParaRPr lang="en-US" dirty="0" smtClean="0"/>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This can be a “READOUT” for when people are paying attention to a particular type of info</a:t>
            </a:r>
          </a:p>
          <a:p>
            <a:r>
              <a:rPr lang="en-US" sz="2200" dirty="0" smtClean="0">
                <a:latin typeface="Helvetica Neue"/>
                <a:ea typeface="Helvetica Neue"/>
                <a:cs typeface="Helvetica Neue"/>
                <a:sym typeface="Helvetica Neue"/>
              </a:rPr>
              <a:t>we will harness that…</a:t>
            </a:r>
          </a:p>
        </p:txBody>
      </p:sp>
    </p:spTree>
    <p:extLst>
      <p:ext uri="{BB962C8B-B14F-4D97-AF65-F5344CB8AC3E}">
        <p14:creationId xmlns:p14="http://schemas.microsoft.com/office/powerpoint/2010/main" val="10637049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0719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PAY</a:t>
            </a:r>
            <a:r>
              <a:rPr lang="en-US" baseline="0" dirty="0" smtClean="0"/>
              <a:t> attention to these faces as you will be tested on it after…</a:t>
            </a:r>
            <a:endParaRPr lang="en-US" dirty="0"/>
          </a:p>
        </p:txBody>
      </p:sp>
    </p:spTree>
    <p:extLst>
      <p:ext uri="{BB962C8B-B14F-4D97-AF65-F5344CB8AC3E}">
        <p14:creationId xmlns:p14="http://schemas.microsoft.com/office/powerpoint/2010/main" val="650703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181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8950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75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443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34477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multi attribute choice referring to?</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First, let’s say that an ATTRIBUTE is some quality that is associated with an option in a choice situation. </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8745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209051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In the experiment they will be shown two images – one of a</a:t>
            </a:r>
            <a:r>
              <a:rPr lang="en-US" sz="2200" baseline="0" dirty="0" smtClean="0">
                <a:latin typeface="Helvetica Neue"/>
                <a:ea typeface="Helvetica Neue"/>
                <a:cs typeface="Helvetica Neue"/>
                <a:sym typeface="Helvetica Neue"/>
              </a:rPr>
              <a:t> face and one of a house.</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Each will be associated with a certain value. </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Based on the sum of values they can accept or reject.</a:t>
            </a:r>
            <a:endParaRPr lang="en-US" sz="220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376863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earnings remain the same.</a:t>
            </a: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78315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a:t>
            </a:r>
            <a:r>
              <a:rPr lang="en-US" sz="2200" baseline="0" smtClean="0">
                <a:latin typeface="Helvetica Neue"/>
                <a:ea typeface="Helvetica Neue"/>
                <a:cs typeface="Helvetica Neue"/>
                <a:sym typeface="Helvetica Neue"/>
              </a:rPr>
              <a:t>earnings remain the same.</a:t>
            </a:r>
            <a:endParaRPr lang="en-US" sz="2200" baseline="0" dirty="0" smtClean="0">
              <a:latin typeface="Helvetica Neue"/>
              <a:ea typeface="Helvetica Neue"/>
              <a:cs typeface="Helvetica Neue"/>
              <a:sym typeface="Helvetica Neue"/>
            </a:endParaRP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256309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smtClean="0">
                <a:latin typeface="Helvetica Neue"/>
                <a:ea typeface="Helvetica Neue"/>
                <a:cs typeface="Helvetica Neue"/>
                <a:sym typeface="Helvetica Neue"/>
              </a:rPr>
              <a:t>If the sum of the two values is positive, it would</a:t>
            </a:r>
            <a:r>
              <a:rPr lang="en-US" sz="2200" baseline="0" dirty="0" smtClean="0">
                <a:latin typeface="Helvetica Neue"/>
                <a:ea typeface="Helvetica Neue"/>
                <a:cs typeface="Helvetica Neue"/>
                <a:sym typeface="Helvetica Neue"/>
              </a:rPr>
              <a:t> make sense to accept.</a:t>
            </a:r>
          </a:p>
          <a:p>
            <a:endParaRPr lang="en-US" sz="2200" dirty="0" smtClean="0">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A correct acceptance wins them the</a:t>
            </a:r>
            <a:r>
              <a:rPr lang="en-US" sz="2200" baseline="0" dirty="0" smtClean="0">
                <a:latin typeface="Helvetica Neue"/>
                <a:ea typeface="Helvetica Neue"/>
                <a:cs typeface="Helvetica Neue"/>
                <a:sym typeface="Helvetica Neue"/>
              </a:rPr>
              <a:t> corresponding sum of money.</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An incorrect acceptance or rejection loses them the actual sum of the two values.</a:t>
            </a:r>
          </a:p>
          <a:p>
            <a:endParaRPr lang="en-US" sz="2200" baseline="0" dirty="0" smtClean="0">
              <a:latin typeface="Helvetica Neue"/>
              <a:ea typeface="Helvetica Neue"/>
              <a:cs typeface="Helvetica Neue"/>
              <a:sym typeface="Helvetica Neue"/>
            </a:endParaRPr>
          </a:p>
          <a:p>
            <a:r>
              <a:rPr lang="en-US" sz="2200" baseline="0" dirty="0" smtClean="0">
                <a:latin typeface="Helvetica Neue"/>
                <a:ea typeface="Helvetica Neue"/>
                <a:cs typeface="Helvetica Neue"/>
                <a:sym typeface="Helvetica Neue"/>
              </a:rPr>
              <a:t>A correct rejection means your earnings remain the same.</a:t>
            </a:r>
          </a:p>
          <a:p>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986678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a:t>
            </a:r>
          </a:p>
          <a:p>
            <a:r>
              <a:rPr lang="en-US" dirty="0" smtClean="0"/>
              <a:t>Learning</a:t>
            </a:r>
            <a:r>
              <a:rPr lang="en-US" baseline="0" dirty="0" smtClean="0"/>
              <a:t> (</a:t>
            </a:r>
            <a:r>
              <a:rPr lang="en-US" dirty="0" smtClean="0"/>
              <a:t>Testing)</a:t>
            </a:r>
          </a:p>
          <a:p>
            <a:r>
              <a:rPr lang="en-US" dirty="0" smtClean="0"/>
              <a:t>Experiment/Choice</a:t>
            </a:r>
          </a:p>
          <a:p>
            <a:r>
              <a:rPr lang="en-US" dirty="0" smtClean="0"/>
              <a:t>Fill out personality</a:t>
            </a:r>
            <a:r>
              <a:rPr lang="en-US" baseline="0" dirty="0" smtClean="0"/>
              <a:t> survey</a:t>
            </a:r>
          </a:p>
          <a:p>
            <a:r>
              <a:rPr lang="en-US" baseline="0" dirty="0" smtClean="0"/>
              <a:t>	risk aversion, loss aversion, working memory capacity</a:t>
            </a:r>
          </a:p>
          <a:p>
            <a:endParaRPr lang="en-US" dirty="0"/>
          </a:p>
        </p:txBody>
      </p:sp>
    </p:spTree>
    <p:extLst>
      <p:ext uri="{BB962C8B-B14F-4D97-AF65-F5344CB8AC3E}">
        <p14:creationId xmlns:p14="http://schemas.microsoft.com/office/powerpoint/2010/main" val="1821671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Response:</a:t>
            </a:r>
            <a:r>
              <a:rPr lang="en-US" baseline="0" dirty="0" smtClean="0"/>
              <a:t> Reject</a:t>
            </a:r>
          </a:p>
          <a:p>
            <a:endParaRPr lang="en-US" baseline="0" dirty="0" smtClean="0"/>
          </a:p>
          <a:p>
            <a:r>
              <a:rPr lang="en-US" baseline="0" dirty="0" smtClean="0"/>
              <a:t>After completing a given number of these trials, Part 2</a:t>
            </a:r>
          </a:p>
          <a:p>
            <a:endParaRPr lang="en-US" dirty="0"/>
          </a:p>
        </p:txBody>
      </p:sp>
    </p:spTree>
    <p:extLst>
      <p:ext uri="{BB962C8B-B14F-4D97-AF65-F5344CB8AC3E}">
        <p14:creationId xmlns:p14="http://schemas.microsoft.com/office/powerpoint/2010/main" val="113016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0" baseline="0" dirty="0" smtClean="0"/>
              <a:t>Part 1:</a:t>
            </a:r>
            <a:endParaRPr lang="en-US" b="1" baseline="0" dirty="0" smtClean="0"/>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0" baseline="0" dirty="0" smtClean="0"/>
              <a:t>Equivalent scaling – you could think of it as </a:t>
            </a:r>
            <a:r>
              <a:rPr lang="en-US" b="0" baseline="0" dirty="0" err="1" smtClean="0"/>
              <a:t>ValAttribute</a:t>
            </a:r>
            <a:r>
              <a:rPr lang="en-US" b="0" baseline="0" dirty="0" smtClean="0"/>
              <a:t> = 0.75 x weighting of $1. </a:t>
            </a:r>
            <a:endParaRPr lang="en-US" b="0" dirty="0" smtClean="0"/>
          </a:p>
        </p:txBody>
      </p:sp>
    </p:spTree>
    <p:extLst>
      <p:ext uri="{BB962C8B-B14F-4D97-AF65-F5344CB8AC3E}">
        <p14:creationId xmlns:p14="http://schemas.microsoft.com/office/powerpoint/2010/main" val="1469583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Part 1 was essentially about </a:t>
            </a:r>
            <a:r>
              <a:rPr lang="en-US" b="1" baseline="0" dirty="0" smtClean="0"/>
              <a:t>VALUATIONS</a:t>
            </a:r>
          </a:p>
          <a:p>
            <a:endParaRPr lang="en-US" b="1" baseline="0" dirty="0" smtClean="0"/>
          </a:p>
        </p:txBody>
      </p:sp>
    </p:spTree>
    <p:extLst>
      <p:ext uri="{BB962C8B-B14F-4D97-AF65-F5344CB8AC3E}">
        <p14:creationId xmlns:p14="http://schemas.microsoft.com/office/powerpoint/2010/main" val="1663181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back in the </a:t>
            </a:r>
            <a:r>
              <a:rPr lang="en-US" dirty="0" err="1" smtClean="0"/>
              <a:t>ws</a:t>
            </a:r>
            <a:endParaRPr lang="en-US" dirty="0" smtClean="0"/>
          </a:p>
          <a:p>
            <a:endParaRPr lang="en-US" dirty="0" smtClean="0"/>
          </a:p>
          <a:p>
            <a:r>
              <a:rPr lang="en-US" dirty="0" smtClean="0"/>
              <a:t>By means of a multiplier…</a:t>
            </a:r>
          </a:p>
          <a:p>
            <a:endParaRPr lang="en-US" dirty="0"/>
          </a:p>
        </p:txBody>
      </p:sp>
    </p:spTree>
    <p:extLst>
      <p:ext uri="{BB962C8B-B14F-4D97-AF65-F5344CB8AC3E}">
        <p14:creationId xmlns:p14="http://schemas.microsoft.com/office/powerpoint/2010/main" val="65732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OPTION TO EAT</a:t>
            </a:r>
            <a:r>
              <a:rPr lang="en-US" baseline="0" dirty="0" smtClean="0"/>
              <a:t> </a:t>
            </a:r>
            <a:r>
              <a:rPr lang="en-US" dirty="0" smtClean="0"/>
              <a:t>ICE CREAM: Two</a:t>
            </a:r>
            <a:r>
              <a:rPr lang="en-US" baseline="0" dirty="0" smtClean="0"/>
              <a:t> </a:t>
            </a:r>
            <a:r>
              <a:rPr lang="en-US" dirty="0" smtClean="0"/>
              <a:t>different attributes = Health value and Taste value</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r>
              <a:rPr lang="en-US" baseline="0" dirty="0" smtClean="0"/>
              <a:t>Information from different attributes doesn’t always agree – that’s what makes choices difficult</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Also we may</a:t>
            </a:r>
            <a:r>
              <a:rPr lang="en-US" baseline="0" dirty="0" smtClean="0"/>
              <a:t> automatically ascribe INCORRECT VALUES to attributes</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7962796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a:t>
            </a:r>
            <a:r>
              <a:rPr lang="en-US" baseline="0" dirty="0" smtClean="0"/>
              <a:t> now must flexibly reassign their original weightings based on new information.</a:t>
            </a:r>
          </a:p>
          <a:p>
            <a:endParaRPr lang="en-US" baseline="0" dirty="0" smtClean="0"/>
          </a:p>
          <a:p>
            <a:r>
              <a:rPr lang="en-US" baseline="0" dirty="0" smtClean="0"/>
              <a:t>So if you recall the values for the face and the house, is this an offer you would accept or reject?</a:t>
            </a:r>
            <a:endParaRPr lang="en-US" dirty="0"/>
          </a:p>
        </p:txBody>
      </p:sp>
    </p:spTree>
    <p:extLst>
      <p:ext uri="{BB962C8B-B14F-4D97-AF65-F5344CB8AC3E}">
        <p14:creationId xmlns:p14="http://schemas.microsoft.com/office/powerpoint/2010/main" val="1643737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a:t>
            </a:r>
            <a:r>
              <a:rPr lang="en-US" baseline="0" dirty="0" smtClean="0"/>
              <a:t> weighting effectively increases the total value of the face attribute.</a:t>
            </a:r>
            <a:endParaRPr lang="en-US" dirty="0"/>
          </a:p>
        </p:txBody>
      </p:sp>
    </p:spTree>
    <p:extLst>
      <p:ext uri="{BB962C8B-B14F-4D97-AF65-F5344CB8AC3E}">
        <p14:creationId xmlns:p14="http://schemas.microsoft.com/office/powerpoint/2010/main" val="11026886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you would</a:t>
            </a:r>
            <a:r>
              <a:rPr lang="en-US" baseline="0" dirty="0" smtClean="0"/>
              <a:t> be correct to accept the combination.</a:t>
            </a:r>
          </a:p>
          <a:p>
            <a:endParaRPr lang="en-US" dirty="0"/>
          </a:p>
        </p:txBody>
      </p:sp>
    </p:spTree>
    <p:extLst>
      <p:ext uri="{BB962C8B-B14F-4D97-AF65-F5344CB8AC3E}">
        <p14:creationId xmlns:p14="http://schemas.microsoft.com/office/powerpoint/2010/main" val="52853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Part 1</a:t>
            </a:r>
          </a:p>
          <a:p>
            <a:r>
              <a:rPr lang="en-US" baseline="0" dirty="0" smtClean="0"/>
              <a:t>Purpose of unweighted block: reinforce a default value</a:t>
            </a:r>
          </a:p>
          <a:p>
            <a:endParaRPr lang="en-US" baseline="0" dirty="0" smtClean="0"/>
          </a:p>
          <a:p>
            <a:r>
              <a:rPr lang="en-US" b="1" baseline="0" dirty="0" smtClean="0"/>
              <a:t>Part 2</a:t>
            </a:r>
          </a:p>
          <a:p>
            <a:r>
              <a:rPr lang="en-US" sz="2200" dirty="0" smtClean="0">
                <a:latin typeface="Helvetica Neue"/>
                <a:ea typeface="Helvetica Neue"/>
                <a:cs typeface="Helvetica Neue"/>
                <a:sym typeface="Helvetica Neue"/>
              </a:rPr>
              <a:t>We have a learned default we have to move away from…how sticky is that default?</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trials fully interleaved</a:t>
            </a:r>
          </a:p>
          <a:p>
            <a:endParaRPr lang="en-US" sz="2200" dirty="0" smtClean="0">
              <a:latin typeface="Helvetica Neue"/>
              <a:ea typeface="Helvetica Neue"/>
              <a:cs typeface="Helvetica Neue"/>
              <a:sym typeface="Helvetica Neue"/>
            </a:endParaRPr>
          </a:p>
        </p:txBody>
      </p:sp>
    </p:spTree>
    <p:extLst>
      <p:ext uri="{BB962C8B-B14F-4D97-AF65-F5344CB8AC3E}">
        <p14:creationId xmlns:p14="http://schemas.microsoft.com/office/powerpoint/2010/main" val="687212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risk aversion, loss aversion, working memory capacity</a:t>
            </a:r>
          </a:p>
        </p:txBody>
      </p:sp>
    </p:spTree>
    <p:extLst>
      <p:ext uri="{BB962C8B-B14F-4D97-AF65-F5344CB8AC3E}">
        <p14:creationId xmlns:p14="http://schemas.microsoft.com/office/powerpoint/2010/main" val="1541611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Assuming integrated</a:t>
            </a:r>
            <a:r>
              <a:rPr lang="en-US" baseline="0" dirty="0" smtClean="0"/>
              <a:t> values closer to zero are more difficult to decide on</a:t>
            </a:r>
            <a:endParaRPr lang="en-US" dirty="0" smtClean="0"/>
          </a:p>
          <a:p>
            <a:endParaRPr lang="en-US" dirty="0" smtClean="0"/>
          </a:p>
        </p:txBody>
      </p:sp>
    </p:spTree>
    <p:extLst>
      <p:ext uri="{BB962C8B-B14F-4D97-AF65-F5344CB8AC3E}">
        <p14:creationId xmlns:p14="http://schemas.microsoft.com/office/powerpoint/2010/main" val="1457613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it is in some way more difficult -</a:t>
            </a:r>
            <a:r>
              <a:rPr lang="en-US" baseline="0" dirty="0" smtClean="0"/>
              <a:t>- this will be more directly addressed via imaging.</a:t>
            </a:r>
            <a:endParaRPr lang="en-US" dirty="0"/>
          </a:p>
        </p:txBody>
      </p:sp>
    </p:spTree>
    <p:extLst>
      <p:ext uri="{BB962C8B-B14F-4D97-AF65-F5344CB8AC3E}">
        <p14:creationId xmlns:p14="http://schemas.microsoft.com/office/powerpoint/2010/main" val="6794632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Separate Trials</a:t>
            </a:r>
          </a:p>
          <a:p>
            <a:endParaRPr lang="en-US" b="0" baseline="0" dirty="0" smtClean="0"/>
          </a:p>
          <a:p>
            <a:r>
              <a:rPr lang="en-US" b="1" baseline="0" dirty="0" smtClean="0"/>
              <a:t>Spatial</a:t>
            </a:r>
            <a:r>
              <a:rPr lang="en-US" baseline="0" dirty="0" smtClean="0"/>
              <a:t> resolution</a:t>
            </a:r>
          </a:p>
          <a:p>
            <a:r>
              <a:rPr lang="en-US" b="1" baseline="0" dirty="0" smtClean="0"/>
              <a:t>Temporal</a:t>
            </a:r>
            <a:r>
              <a:rPr lang="en-US" baseline="0" dirty="0" smtClean="0"/>
              <a:t> resolution</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Participants will complete a short version of a standard </a:t>
            </a:r>
            <a:r>
              <a:rPr lang="en-US" sz="2200" b="1" dirty="0" smtClean="0">
                <a:effectLst/>
                <a:latin typeface="Helvetica Neue"/>
                <a:ea typeface="Helvetica Neue"/>
                <a:cs typeface="Helvetica Neue"/>
                <a:sym typeface="Helvetica Neue"/>
              </a:rPr>
              <a:t>face-house localizer task </a:t>
            </a:r>
            <a:r>
              <a:rPr lang="en-US" sz="2200" dirty="0" smtClean="0">
                <a:effectLst/>
                <a:latin typeface="Helvetica Neue"/>
                <a:ea typeface="Helvetica Neue"/>
                <a:cs typeface="Helvetica Neue"/>
                <a:sym typeface="Helvetica Neue"/>
              </a:rPr>
              <a:t>to identify subject-specific brain regions of interest in the fusiform face area and </a:t>
            </a:r>
            <a:r>
              <a:rPr lang="en-US" sz="2200" dirty="0" err="1" smtClean="0">
                <a:effectLst/>
                <a:latin typeface="Helvetica Neue"/>
                <a:ea typeface="Helvetica Neue"/>
                <a:cs typeface="Helvetica Neue"/>
                <a:sym typeface="Helvetica Neue"/>
              </a:rPr>
              <a:t>parahippocampal</a:t>
            </a:r>
            <a:r>
              <a:rPr lang="en-US" sz="2200" dirty="0" smtClean="0">
                <a:effectLst/>
                <a:latin typeface="Helvetica Neue"/>
                <a:ea typeface="Helvetica Neue"/>
                <a:cs typeface="Helvetica Neue"/>
                <a:sym typeface="Helvetica Neue"/>
              </a:rPr>
              <a:t> place area.</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Multivariate analysis.</a:t>
            </a:r>
            <a:endParaRPr lang="en-US" dirty="0" smtClean="0"/>
          </a:p>
          <a:p>
            <a:endParaRPr lang="en-US" baseline="0" dirty="0" smtClean="0"/>
          </a:p>
        </p:txBody>
      </p:sp>
    </p:spTree>
    <p:extLst>
      <p:ext uri="{BB962C8B-B14F-4D97-AF65-F5344CB8AC3E}">
        <p14:creationId xmlns:p14="http://schemas.microsoft.com/office/powerpoint/2010/main" val="17943638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200" dirty="0" smtClean="0">
                <a:effectLst/>
                <a:latin typeface="Helvetica Neue"/>
                <a:ea typeface="Helvetica Neue"/>
                <a:cs typeface="Helvetica Neue"/>
                <a:sym typeface="Helvetica Neue"/>
              </a:rPr>
              <a:t>1.</a:t>
            </a:r>
            <a:r>
              <a:rPr lang="en-US" sz="2200" baseline="0" dirty="0" smtClean="0">
                <a:effectLst/>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FOR BOTH BEHAVIORAL AND IMAGING</a:t>
            </a:r>
          </a:p>
          <a:p>
            <a:r>
              <a:rPr lang="en-US" sz="2200" b="1" dirty="0" smtClean="0">
                <a:latin typeface="Helvetica Neue"/>
                <a:ea typeface="Helvetica Neue"/>
                <a:cs typeface="Helvetica Neue"/>
                <a:sym typeface="Helvetica Neue"/>
              </a:rPr>
              <a:t>DDM Analysis </a:t>
            </a:r>
          </a:p>
          <a:p>
            <a:r>
              <a:rPr lang="en-US" sz="2200" dirty="0" smtClean="0">
                <a:latin typeface="Helvetica Neue"/>
                <a:ea typeface="Helvetica Neue"/>
                <a:cs typeface="Helvetica Neue"/>
                <a:sym typeface="Helvetica Neue"/>
              </a:rPr>
              <a:t>Estimate from choices and reactions times the weight they are putting on houses and faces</a:t>
            </a:r>
          </a:p>
          <a:p>
            <a:r>
              <a:rPr lang="en-US" sz="2200" dirty="0" smtClean="0">
                <a:latin typeface="Helvetica Neue"/>
                <a:ea typeface="Helvetica Neue"/>
                <a:cs typeface="Helvetica Neue"/>
                <a:sym typeface="Helvetica Neue"/>
              </a:rPr>
              <a:t>	Possible</a:t>
            </a:r>
            <a:r>
              <a:rPr lang="en-US" sz="2200" b="1" dirty="0" smtClean="0">
                <a:latin typeface="Helvetica Neue"/>
                <a:ea typeface="Helvetica Neue"/>
                <a:cs typeface="Helvetica Neue"/>
                <a:sym typeface="Helvetica Neue"/>
              </a:rPr>
              <a:t> prediction </a:t>
            </a:r>
            <a:r>
              <a:rPr lang="en-US" sz="2200" dirty="0" smtClean="0">
                <a:latin typeface="Helvetica Neue"/>
                <a:ea typeface="Helvetica Neue"/>
                <a:cs typeface="Helvetica Neue"/>
                <a:sym typeface="Helvetica Neue"/>
              </a:rPr>
              <a:t>- some people may not optimally reweight</a:t>
            </a:r>
          </a:p>
          <a:p>
            <a:r>
              <a:rPr lang="en-US" sz="2200" dirty="0" smtClean="0">
                <a:latin typeface="Helvetica Neue"/>
                <a:ea typeface="Helvetica Neue"/>
                <a:cs typeface="Helvetica Neue"/>
                <a:sym typeface="Helvetica Neue"/>
              </a:rPr>
              <a:t>	May systematically under/overweight things</a:t>
            </a:r>
          </a:p>
          <a:p>
            <a:r>
              <a:rPr lang="en-US" sz="2200" dirty="0" smtClean="0">
                <a:latin typeface="Helvetica Neue"/>
                <a:ea typeface="Helvetica Neue"/>
                <a:cs typeface="Helvetica Neue"/>
                <a:sym typeface="Helvetica Neue"/>
              </a:rPr>
              <a:t>			If you show slippage how does that relate to the personality/individuality questionnaires</a:t>
            </a: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50732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200" dirty="0" smtClean="0">
                <a:effectLst/>
                <a:latin typeface="Helvetica Neue"/>
                <a:ea typeface="Helvetica Neue"/>
                <a:cs typeface="Helvetica Neue"/>
                <a:sym typeface="Helvetica Neue"/>
              </a:rPr>
              <a:t>Multivariate analysis to examine activation of brain regions</a:t>
            </a:r>
          </a:p>
          <a:p>
            <a:pPr marL="0" indent="0">
              <a:buFontTx/>
              <a:buNone/>
            </a:pPr>
            <a:endParaRPr lang="en-US" sz="2200" dirty="0" smtClean="0">
              <a:effectLst/>
              <a:latin typeface="Helvetica Neue"/>
              <a:ea typeface="Helvetica Neue"/>
              <a:cs typeface="Helvetica Neue"/>
              <a:sym typeface="Helvetica Neue"/>
            </a:endParaRPr>
          </a:p>
          <a:p>
            <a:r>
              <a:rPr lang="en-US" sz="2200" dirty="0" smtClean="0">
                <a:latin typeface="Helvetica Neue"/>
                <a:ea typeface="Helvetica Neue"/>
                <a:cs typeface="Helvetica Neue"/>
                <a:sym typeface="Helvetica Neue"/>
              </a:rPr>
              <a:t>Now we can look at activation in the ROI (FFA/PPA)</a:t>
            </a:r>
          </a:p>
          <a:p>
            <a:r>
              <a:rPr lang="en-US" sz="2200" dirty="0" smtClean="0">
                <a:latin typeface="Helvetica Neue"/>
                <a:ea typeface="Helvetica Neue"/>
                <a:cs typeface="Helvetica Neue"/>
                <a:sym typeface="Helvetica Neue"/>
              </a:rPr>
              <a:t>	Does activation in these areas go up based on VALUE/WEIGHTING? </a:t>
            </a:r>
          </a:p>
          <a:p>
            <a:r>
              <a:rPr lang="en-US" sz="2200" dirty="0" smtClean="0">
                <a:latin typeface="Helvetica Neue"/>
                <a:ea typeface="Helvetica Neue"/>
                <a:cs typeface="Helvetica Neue"/>
                <a:sym typeface="Helvetica Neue"/>
              </a:rPr>
              <a:t>	How is Functional connectivity/communication between those areas and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affected?</a:t>
            </a:r>
          </a:p>
          <a:p>
            <a:endParaRPr lang="en-US" sz="2200" dirty="0" smtClean="0">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latin typeface="Helvetica Neue"/>
                <a:ea typeface="Helvetica Neue"/>
                <a:cs typeface="Helvetica Neue"/>
                <a:sym typeface="Helvetica Neue"/>
              </a:rPr>
              <a:t>	</a:t>
            </a:r>
            <a:r>
              <a:rPr lang="en-US" sz="2200" dirty="0" err="1" smtClean="0">
                <a:latin typeface="Helvetica Neue"/>
                <a:ea typeface="Helvetica Neue"/>
                <a:cs typeface="Helvetica Neue"/>
                <a:sym typeface="Helvetica Neue"/>
              </a:rPr>
              <a:t>vmPFC</a:t>
            </a:r>
            <a:r>
              <a:rPr lang="en-US" sz="2200" dirty="0" smtClean="0">
                <a:latin typeface="Helvetica Neue"/>
                <a:ea typeface="Helvetica Neue"/>
                <a:cs typeface="Helvetica Neue"/>
                <a:sym typeface="Helvetica Neue"/>
              </a:rPr>
              <a:t> - how is it tracking value of faces/houses? Does it show increased connectivity with PPA/FFA on trials with higher values?</a:t>
            </a:r>
          </a:p>
          <a:p>
            <a:r>
              <a:rPr lang="en-US" sz="2200" dirty="0" smtClean="0">
                <a:latin typeface="Helvetica Neue"/>
                <a:ea typeface="Helvetica Neue"/>
                <a:cs typeface="Helvetica Neue"/>
                <a:sym typeface="Helvetica Neue"/>
              </a:rPr>
              <a:t>	AND</a:t>
            </a:r>
            <a:r>
              <a:rPr lang="en-US" sz="2200" baseline="0" dirty="0" smtClean="0">
                <a:latin typeface="Helvetica Neue"/>
                <a:ea typeface="Helvetica Neue"/>
                <a:cs typeface="Helvetica Neue"/>
                <a:sym typeface="Helvetica Neue"/>
              </a:rPr>
              <a:t> </a:t>
            </a:r>
            <a:r>
              <a:rPr lang="en-US" sz="2200" dirty="0" smtClean="0">
                <a:latin typeface="Helvetica Neue"/>
                <a:ea typeface="Helvetica Neue"/>
                <a:cs typeface="Helvetica Neue"/>
                <a:sym typeface="Helvetica Neue"/>
              </a:rPr>
              <a:t>if we add a decision confidence response</a:t>
            </a:r>
            <a:r>
              <a:rPr lang="en-US" sz="2200" baseline="0" dirty="0" smtClean="0">
                <a:latin typeface="Helvetica Neue"/>
                <a:ea typeface="Helvetica Neue"/>
                <a:cs typeface="Helvetica Neue"/>
                <a:sym typeface="Helvetica Neue"/>
              </a:rPr>
              <a:t> after each decision, how does this </a:t>
            </a:r>
            <a:r>
              <a:rPr lang="en-US" sz="2200" dirty="0" smtClean="0">
                <a:latin typeface="Helvetica Neue"/>
                <a:ea typeface="Helvetica Neue"/>
                <a:cs typeface="Helvetica Neue"/>
                <a:sym typeface="Helvetica Neue"/>
              </a:rPr>
              <a:t>correlate</a:t>
            </a:r>
            <a:r>
              <a:rPr lang="en-US" sz="2200" baseline="0" dirty="0" smtClean="0">
                <a:latin typeface="Helvetica Neue"/>
                <a:ea typeface="Helvetica Neue"/>
                <a:cs typeface="Helvetica Neue"/>
                <a:sym typeface="Helvetica Neue"/>
              </a:rPr>
              <a:t> with activity in </a:t>
            </a:r>
            <a:r>
              <a:rPr lang="en-US" sz="2200" baseline="0" dirty="0" err="1" smtClean="0">
                <a:latin typeface="Helvetica Neue"/>
                <a:ea typeface="Helvetica Neue"/>
                <a:cs typeface="Helvetica Neue"/>
                <a:sym typeface="Helvetica Neue"/>
              </a:rPr>
              <a:t>vmPFC</a:t>
            </a:r>
            <a:endParaRPr lang="en-US" sz="2200" baseline="0" dirty="0" smtClean="0">
              <a:latin typeface="Helvetica Neue"/>
              <a:ea typeface="Helvetica Neue"/>
              <a:cs typeface="Helvetica Neue"/>
              <a:sym typeface="Helvetica Neue"/>
            </a:endParaRPr>
          </a:p>
          <a:p>
            <a:endParaRPr lang="en-US" sz="2200" dirty="0" smtClean="0">
              <a:latin typeface="Helvetica Neue"/>
              <a:ea typeface="Helvetica Neue"/>
              <a:cs typeface="Helvetica Neue"/>
              <a:sym typeface="Helvetica Neue"/>
            </a:endParaRPr>
          </a:p>
          <a:p>
            <a:r>
              <a:rPr lang="en-US" sz="2200" i="1" dirty="0" smtClean="0">
                <a:latin typeface="Helvetica Neue"/>
                <a:ea typeface="Helvetica Neue"/>
                <a:cs typeface="Helvetica Neue"/>
                <a:sym typeface="Helvetica Neue"/>
              </a:rPr>
              <a:t>Timing of multiplier appearance</a:t>
            </a:r>
          </a:p>
          <a:p>
            <a:r>
              <a:rPr lang="en-US" sz="2200" i="1" dirty="0" smtClean="0">
                <a:latin typeface="Helvetica Neue"/>
                <a:ea typeface="Helvetica Neue"/>
                <a:cs typeface="Helvetica Neue"/>
                <a:sym typeface="Helvetica Neue"/>
              </a:rPr>
              <a:t>	What if you see the multiplier first?</a:t>
            </a:r>
          </a:p>
          <a:p>
            <a:r>
              <a:rPr lang="en-US" sz="2200" i="1" dirty="0" smtClean="0">
                <a:latin typeface="Helvetica Neue"/>
                <a:ea typeface="Helvetica Neue"/>
                <a:cs typeface="Helvetica Neue"/>
                <a:sym typeface="Helvetica Neue"/>
              </a:rPr>
              <a:t>	How does communication between FFA </a:t>
            </a:r>
            <a:r>
              <a:rPr lang="en-US" sz="2200" i="1" dirty="0" err="1" smtClean="0">
                <a:latin typeface="Helvetica Neue"/>
                <a:ea typeface="Helvetica Neue"/>
                <a:cs typeface="Helvetica Neue"/>
                <a:sym typeface="Helvetica Neue"/>
              </a:rPr>
              <a:t>vmPFC</a:t>
            </a:r>
            <a:r>
              <a:rPr lang="en-US" sz="2200" i="1" dirty="0" smtClean="0">
                <a:latin typeface="Helvetica Neue"/>
                <a:ea typeface="Helvetica Neue"/>
                <a:cs typeface="Helvetica Neue"/>
                <a:sym typeface="Helvetica Neue"/>
              </a:rPr>
              <a:t> change before you see the face/house</a:t>
            </a: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indent="0">
              <a:buFontTx/>
              <a:buNone/>
            </a:pPr>
            <a:endParaRPr lang="en-US" sz="2200" dirty="0" smtClean="0">
              <a:effectLst/>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To test the hypothesis that the attribute- encoding regions directly represent value or choice weights, I will look for evidence that 1) DDM decision weights for liquid and money correlate with average activation or parametric representation of attribute-values in FFA, PPA or gustatory cortex, and 2) DDM-estimated effects of multipliers correlate with differential increases in these regions during multiplier trials. To test the hypothesis that</a:t>
            </a:r>
            <a:br>
              <a:rPr lang="en-US" sz="2200" dirty="0" smtClean="0">
                <a:effectLst/>
                <a:latin typeface="Helvetica Neue"/>
                <a:ea typeface="Helvetica Neue"/>
                <a:cs typeface="Helvetica Neue"/>
                <a:sym typeface="Helvetica Neue"/>
              </a:rPr>
            </a:br>
            <a:r>
              <a:rPr lang="en-US" sz="2200" dirty="0" smtClean="0">
                <a:effectLst/>
                <a:latin typeface="Helvetica Neue"/>
                <a:ea typeface="Helvetica Neue"/>
                <a:cs typeface="Helvetica Neue"/>
                <a:sym typeface="Helvetica Neue"/>
              </a:rPr>
              <a:t>connections with </a:t>
            </a:r>
            <a:r>
              <a:rPr lang="en-US" sz="2200" dirty="0" err="1" smtClean="0">
                <a:effectLst/>
                <a:latin typeface="Helvetica Neue"/>
                <a:ea typeface="Helvetica Neue"/>
                <a:cs typeface="Helvetica Neue"/>
                <a:sym typeface="Helvetica Neue"/>
              </a:rPr>
              <a:t>vmPFC</a:t>
            </a:r>
            <a:r>
              <a:rPr lang="en-US" sz="2200" dirty="0" smtClean="0">
                <a:effectLst/>
                <a:latin typeface="Helvetica Neue"/>
                <a:ea typeface="Helvetica Neue"/>
                <a:cs typeface="Helvetica Neue"/>
                <a:sym typeface="Helvetica Neue"/>
              </a:rPr>
              <a:t> determine the weight received by an attribute, I will look for correlations between DDM weights and functional connectivity strength </a:t>
            </a:r>
            <a:r>
              <a:rPr lang="en-US" sz="2200" i="1" dirty="0" smtClean="0">
                <a:effectLst/>
                <a:latin typeface="Helvetica Neue"/>
                <a:ea typeface="Helvetica Neue"/>
                <a:cs typeface="Helvetica Neue"/>
                <a:sym typeface="Helvetica Neue"/>
              </a:rPr>
              <a:t>between </a:t>
            </a:r>
            <a:r>
              <a:rPr lang="en-US" sz="2200" dirty="0" smtClean="0">
                <a:effectLst/>
                <a:latin typeface="Helvetica Neue"/>
                <a:ea typeface="Helvetica Neue"/>
                <a:cs typeface="Helvetica Neue"/>
                <a:sym typeface="Helvetica Neue"/>
              </a:rPr>
              <a:t>the </a:t>
            </a:r>
            <a:r>
              <a:rPr lang="en-US" sz="2200" dirty="0" err="1" smtClean="0">
                <a:effectLst/>
                <a:latin typeface="Helvetica Neue"/>
                <a:ea typeface="Helvetica Neue"/>
                <a:cs typeface="Helvetica Neue"/>
                <a:sym typeface="Helvetica Neue"/>
              </a:rPr>
              <a:t>vmPFC</a:t>
            </a:r>
            <a:r>
              <a:rPr lang="en-US" sz="2200" dirty="0" smtClean="0">
                <a:effectLst/>
                <a:latin typeface="Helvetica Neue"/>
                <a:ea typeface="Helvetica Neue"/>
                <a:cs typeface="Helvetica Neue"/>
                <a:sym typeface="Helvetica Neue"/>
              </a:rPr>
              <a:t> and sensory areas. Finally, I will test whether both routes influence weights independently by entering them into a simultaneous regression to predict DDM-estimated decision weights on both normal and multiplier trials </a:t>
            </a:r>
            <a:endParaRPr lang="en-US" dirty="0" smtClean="0"/>
          </a:p>
          <a:p>
            <a:pPr marL="0" indent="0">
              <a:buFontTx/>
              <a:buNone/>
            </a:pPr>
            <a:endParaRPr lang="en-US" sz="2200" dirty="0" smtClean="0">
              <a:effectLst/>
              <a:latin typeface="Helvetica Neue"/>
              <a:ea typeface="Helvetica Neue"/>
              <a:cs typeface="Helvetica Neue"/>
              <a:sym typeface="Helvetica Neue"/>
            </a:endParaRPr>
          </a:p>
          <a:p>
            <a:endParaRPr lang="en-US" baseline="0" dirty="0" smtClean="0"/>
          </a:p>
        </p:txBody>
      </p:sp>
    </p:spTree>
    <p:extLst>
      <p:ext uri="{BB962C8B-B14F-4D97-AF65-F5344CB8AC3E}">
        <p14:creationId xmlns:p14="http://schemas.microsoft.com/office/powerpoint/2010/main" val="199707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error can be due to personal bias – in the case of George Zimmerman it seems likely that he had biased values regarding</a:t>
            </a:r>
          </a:p>
          <a:p>
            <a:r>
              <a:rPr lang="en-US" baseline="0" dirty="0" smtClean="0"/>
              <a:t>The attribute of being a black, attribute of being a teen, attribute of wearing a hoodie…</a:t>
            </a:r>
          </a:p>
          <a:p>
            <a:endParaRPr lang="en-US" baseline="0" dirty="0" smtClean="0"/>
          </a:p>
          <a:p>
            <a:r>
              <a:rPr lang="en-US" baseline="0" dirty="0" smtClean="0"/>
              <a:t>911 call</a:t>
            </a:r>
          </a:p>
          <a:p>
            <a:r>
              <a:rPr lang="en-US" dirty="0" smtClean="0"/>
              <a:t>“This guy looks like he’s up to no good or he’s on drugs or something…somethings wrong with him…”</a:t>
            </a:r>
          </a:p>
          <a:p>
            <a:r>
              <a:rPr lang="en-US" dirty="0" smtClean="0"/>
              <a:t>“They always get away…”</a:t>
            </a:r>
          </a:p>
          <a:p>
            <a:endParaRPr lang="en-US" dirty="0" smtClean="0"/>
          </a:p>
          <a:p>
            <a:endParaRPr lang="en-US" dirty="0"/>
          </a:p>
        </p:txBody>
      </p:sp>
    </p:spTree>
    <p:extLst>
      <p:ext uri="{BB962C8B-B14F-4D97-AF65-F5344CB8AC3E}">
        <p14:creationId xmlns:p14="http://schemas.microsoft.com/office/powerpoint/2010/main" val="417520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8385904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687515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9329378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2980175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997728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78617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114973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835798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20995713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Understanding 1 &amp; 2 will allow us to get at #3</a:t>
            </a:r>
          </a:p>
          <a:p>
            <a:endParaRPr lang="en-US" baseline="0" dirty="0" smtClean="0"/>
          </a:p>
          <a:p>
            <a:r>
              <a:rPr lang="en-US" baseline="0" dirty="0" smtClean="0"/>
              <a:t>Which could shed light on subjects like self-control – where re-weighting is key</a:t>
            </a:r>
            <a:endParaRPr lang="en-US" dirty="0"/>
          </a:p>
        </p:txBody>
      </p:sp>
    </p:spTree>
    <p:extLst>
      <p:ext uri="{BB962C8B-B14F-4D97-AF65-F5344CB8AC3E}">
        <p14:creationId xmlns:p14="http://schemas.microsoft.com/office/powerpoint/2010/main" val="121478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also may decide not</a:t>
            </a:r>
            <a:r>
              <a:rPr lang="en-US" baseline="0" dirty="0" smtClean="0"/>
              <a:t> consider the full attribute space when making a decision. </a:t>
            </a:r>
          </a:p>
          <a:p>
            <a:endParaRPr lang="en-US" baseline="0" dirty="0" smtClean="0"/>
          </a:p>
          <a:p>
            <a:r>
              <a:rPr lang="en-US" baseline="0" dirty="0" smtClean="0"/>
              <a:t>A single issue voter could be an example of this scenario.</a:t>
            </a:r>
          </a:p>
          <a:p>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This is related to the problem of complexity, where the more attributes under consideration the more difficult the decision becomes.</a:t>
            </a:r>
          </a:p>
          <a:p>
            <a:endParaRPr lang="en-US" dirty="0" smtClean="0"/>
          </a:p>
        </p:txBody>
      </p:sp>
    </p:spTree>
    <p:extLst>
      <p:ext uri="{BB962C8B-B14F-4D97-AF65-F5344CB8AC3E}">
        <p14:creationId xmlns:p14="http://schemas.microsoft.com/office/powerpoint/2010/main" val="11983094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*is this true for 1 if it is difficult? What about same level of difficulty??!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989840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can we be confident that we are separating the </a:t>
            </a:r>
            <a:r>
              <a:rPr lang="en-US" baseline="0" smtClean="0"/>
              <a:t>group correctly?</a:t>
            </a:r>
          </a:p>
          <a:p>
            <a:endParaRPr lang="en-US" dirty="0"/>
          </a:p>
        </p:txBody>
      </p:sp>
    </p:spTree>
    <p:extLst>
      <p:ext uri="{BB962C8B-B14F-4D97-AF65-F5344CB8AC3E}">
        <p14:creationId xmlns:p14="http://schemas.microsoft.com/office/powerpoint/2010/main" val="5048643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can we be confident that we are separating the </a:t>
            </a:r>
            <a:r>
              <a:rPr lang="en-US" baseline="0" smtClean="0"/>
              <a:t>group correctly?</a:t>
            </a:r>
          </a:p>
          <a:p>
            <a:endParaRPr lang="en-US" dirty="0"/>
          </a:p>
        </p:txBody>
      </p:sp>
    </p:spTree>
    <p:extLst>
      <p:ext uri="{BB962C8B-B14F-4D97-AF65-F5344CB8AC3E}">
        <p14:creationId xmlns:p14="http://schemas.microsoft.com/office/powerpoint/2010/main" val="12897562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about for difference between people who did poorly and well? </a:t>
            </a:r>
          </a:p>
          <a:p>
            <a:r>
              <a:rPr lang="en-US" baseline="0" dirty="0" smtClean="0"/>
              <a:t>	Could do the 1 v 1 comparison like for correct/incorrect responses?</a:t>
            </a:r>
          </a:p>
          <a:p>
            <a:endParaRPr lang="en-US" dirty="0"/>
          </a:p>
        </p:txBody>
      </p:sp>
    </p:spTree>
    <p:extLst>
      <p:ext uri="{BB962C8B-B14F-4D97-AF65-F5344CB8AC3E}">
        <p14:creationId xmlns:p14="http://schemas.microsoft.com/office/powerpoint/2010/main" val="731488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can we be confident that we are separating the </a:t>
            </a:r>
            <a:r>
              <a:rPr lang="en-US" baseline="0" smtClean="0"/>
              <a:t>group correctly?</a:t>
            </a:r>
          </a:p>
          <a:p>
            <a:endParaRPr lang="en-US" dirty="0"/>
          </a:p>
        </p:txBody>
      </p:sp>
    </p:spTree>
    <p:extLst>
      <p:ext uri="{BB962C8B-B14F-4D97-AF65-F5344CB8AC3E}">
        <p14:creationId xmlns:p14="http://schemas.microsoft.com/office/powerpoint/2010/main" val="20335619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20722479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356320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9144042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702372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30600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 concrete</a:t>
            </a:r>
            <a:r>
              <a:rPr lang="en-US" baseline="0" dirty="0" smtClean="0"/>
              <a:t> example of this could be a home purchase.</a:t>
            </a:r>
            <a:endParaRPr lang="en-US" dirty="0"/>
          </a:p>
        </p:txBody>
      </p:sp>
    </p:spTree>
    <p:extLst>
      <p:ext uri="{BB962C8B-B14F-4D97-AF65-F5344CB8AC3E}">
        <p14:creationId xmlns:p14="http://schemas.microsoft.com/office/powerpoint/2010/main" val="1935843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256494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5480255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2504168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6578321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Eye tracking/ VR</a:t>
            </a:r>
          </a:p>
          <a:p>
            <a:endParaRPr lang="en-US" baseline="0" dirty="0" smtClean="0"/>
          </a:p>
          <a:p>
            <a:r>
              <a:rPr lang="en-US" baseline="0" dirty="0" smtClean="0"/>
              <a:t>Find out what is being attended to and when</a:t>
            </a:r>
          </a:p>
        </p:txBody>
      </p:sp>
    </p:spTree>
    <p:extLst>
      <p:ext uri="{BB962C8B-B14F-4D97-AF65-F5344CB8AC3E}">
        <p14:creationId xmlns:p14="http://schemas.microsoft.com/office/powerpoint/2010/main" val="19223672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we ran a version where a PASS didn’t lose money for being wrong (NO CONSEQUENCES FOR BEING CAUTIOUS), at what value do people start “ACCEPTING”…</a:t>
            </a:r>
          </a:p>
          <a:p>
            <a:endParaRPr lang="en-US" baseline="0" dirty="0" smtClean="0"/>
          </a:p>
          <a:p>
            <a:r>
              <a:rPr lang="en-US" baseline="0" dirty="0" smtClean="0"/>
              <a:t> And how does that connect to personality survey?</a:t>
            </a:r>
          </a:p>
          <a:p>
            <a:endParaRPr lang="en-US" baseline="0" dirty="0" smtClean="0"/>
          </a:p>
          <a:p>
            <a:endParaRPr lang="en-US" baseline="0" dirty="0" smtClean="0"/>
          </a:p>
        </p:txBody>
      </p:sp>
    </p:spTree>
    <p:extLst>
      <p:ext uri="{BB962C8B-B14F-4D97-AF65-F5344CB8AC3E}">
        <p14:creationId xmlns:p14="http://schemas.microsoft.com/office/powerpoint/2010/main" val="6637306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As described</a:t>
            </a:r>
            <a:r>
              <a:rPr lang="en-US" baseline="0" dirty="0" smtClean="0"/>
              <a:t> the hardest decisions have the lowest consequences.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What if you reverse that?</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Can attention attenuate noise?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p:txBody>
      </p:sp>
    </p:spTree>
    <p:extLst>
      <p:ext uri="{BB962C8B-B14F-4D97-AF65-F5344CB8AC3E}">
        <p14:creationId xmlns:p14="http://schemas.microsoft.com/office/powerpoint/2010/main" val="18168899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Are there ways t</a:t>
            </a:r>
            <a:r>
              <a:rPr lang="en-US" baseline="0" dirty="0" smtClean="0"/>
              <a:t>o improve or impair our </a:t>
            </a:r>
            <a:r>
              <a:rPr lang="en-US" dirty="0" smtClean="0"/>
              <a:t>reweighting?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And</a:t>
            </a:r>
            <a:r>
              <a:rPr lang="en-US" baseline="0" dirty="0" smtClean="0"/>
              <a:t> how does the nature of the attribute affect our ability to reweight?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	High level: Identity-related attributes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	Low level: Pain or taste</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baseline="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SELF CONTROL</a:t>
            </a:r>
          </a:p>
        </p:txBody>
      </p:sp>
    </p:spTree>
    <p:extLst>
      <p:ext uri="{BB962C8B-B14F-4D97-AF65-F5344CB8AC3E}">
        <p14:creationId xmlns:p14="http://schemas.microsoft.com/office/powerpoint/2010/main" val="4389934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dirty="0" smtClean="0"/>
              <a:t>What</a:t>
            </a:r>
            <a:r>
              <a:rPr lang="en-US" baseline="0" dirty="0" smtClean="0"/>
              <a:t> if we are looking at multiple multi-attribute options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baseline="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r>
              <a:rPr lang="en-US" baseline="0" dirty="0" smtClean="0"/>
              <a:t>Can we find the neural correlates of feedback loops?</a:t>
            </a:r>
            <a:endParaRPr lang="en-US"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900">
                <a:latin typeface="Helvetica"/>
                <a:ea typeface="Helvetica"/>
                <a:cs typeface="Helvetica"/>
                <a:sym typeface="Helvetica"/>
              </a:defRPr>
            </a:pPr>
            <a:endParaRPr lang="en-US" dirty="0" smtClean="0"/>
          </a:p>
        </p:txBody>
      </p:sp>
    </p:spTree>
    <p:extLst>
      <p:ext uri="{BB962C8B-B14F-4D97-AF65-F5344CB8AC3E}">
        <p14:creationId xmlns:p14="http://schemas.microsoft.com/office/powerpoint/2010/main" val="5424394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304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7.xml"/><Relationship Id="rId5" Type="http://schemas.openxmlformats.org/officeDocument/2006/relationships/image" Target="../media/image31.png"/><Relationship Id="rId1" Type="http://schemas.microsoft.com/office/2007/relationships/media" Target="../media/media1.mov"/><Relationship Id="rId2" Type="http://schemas.openxmlformats.org/officeDocument/2006/relationships/video" Target="../media/media1.mov"/></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0.xml"/><Relationship Id="rId5" Type="http://schemas.openxmlformats.org/officeDocument/2006/relationships/image" Target="../media/image35.png"/><Relationship Id="rId1" Type="http://schemas.microsoft.com/office/2007/relationships/media" Target="../media/media2.mov"/><Relationship Id="rId2" Type="http://schemas.openxmlformats.org/officeDocument/2006/relationships/video" Target="../media/media2.mov"/></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 name="Shape 121"/>
          <p:cNvSpPr/>
          <p:nvPr/>
        </p:nvSpPr>
        <p:spPr>
          <a:xfrm>
            <a:off x="1473200" y="3429000"/>
            <a:ext cx="9906000" cy="31242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2319306" y="3935968"/>
            <a:ext cx="8213787"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sz="4800" dirty="0" smtClean="0"/>
              <a:t>The Neural Mechanisms</a:t>
            </a:r>
          </a:p>
          <a:p>
            <a:r>
              <a:rPr lang="en-US" sz="4800" dirty="0" smtClean="0"/>
              <a:t>of Attribute Weighting</a:t>
            </a:r>
          </a:p>
          <a:p>
            <a:r>
              <a:rPr lang="en-US" sz="4800" dirty="0" smtClean="0"/>
              <a:t>in Choice Valuation</a:t>
            </a:r>
          </a:p>
        </p:txBody>
      </p:sp>
      <p:sp>
        <p:nvSpPr>
          <p:cNvPr id="4" name="Shape 121"/>
          <p:cNvSpPr/>
          <p:nvPr/>
        </p:nvSpPr>
        <p:spPr>
          <a:xfrm>
            <a:off x="1457036" y="7772400"/>
            <a:ext cx="9906000" cy="13716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5" name="Rectangle 4"/>
          <p:cNvSpPr/>
          <p:nvPr/>
        </p:nvSpPr>
        <p:spPr>
          <a:xfrm>
            <a:off x="4186489" y="8226228"/>
            <a:ext cx="4344459" cy="646331"/>
          </a:xfrm>
          <a:prstGeom prst="rect">
            <a:avLst/>
          </a:prstGeom>
        </p:spPr>
        <p:txBody>
          <a:bodyPr wrap="none">
            <a:spAutoFit/>
          </a:bodyPr>
          <a:lstStyle/>
          <a:p>
            <a:r>
              <a:rPr lang="en-US" dirty="0" smtClean="0">
                <a:latin typeface="Letter Gothic Std" charset="0"/>
                <a:ea typeface="Letter Gothic Std" charset="0"/>
                <a:cs typeface="Letter Gothic Std" charset="0"/>
              </a:rPr>
              <a:t>Daniel J Wilson</a:t>
            </a:r>
            <a:endParaRPr lang="en-US" dirty="0">
              <a:latin typeface="Letter Gothic Std" charset="0"/>
              <a:ea typeface="Letter Gothic Std" charset="0"/>
              <a:cs typeface="Letter Gothic Std" charset="0"/>
            </a:endParaRPr>
          </a:p>
        </p:txBody>
      </p:sp>
    </p:spTree>
    <p:extLst>
      <p:ext uri="{BB962C8B-B14F-4D97-AF65-F5344CB8AC3E}">
        <p14:creationId xmlns:p14="http://schemas.microsoft.com/office/powerpoint/2010/main" val="1482369979"/>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6" name="Frame 5"/>
          <p:cNvSpPr/>
          <p:nvPr/>
        </p:nvSpPr>
        <p:spPr>
          <a:xfrm>
            <a:off x="4826000" y="685800"/>
            <a:ext cx="1295400"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049104622"/>
      </p:ext>
    </p:extLst>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897628" cy="830997"/>
          </a:xfrm>
          <a:prstGeom prst="rect">
            <a:avLst/>
          </a:prstGeom>
        </p:spPr>
        <p:txBody>
          <a:bodyPr wrap="square">
            <a:spAutoFit/>
          </a:bodyPr>
          <a:lstStyle/>
          <a:p>
            <a:pPr algn="l"/>
            <a:r>
              <a:rPr lang="en-US" sz="4800" smtClean="0"/>
              <a:t>Eye Tracking/Virtual Reality</a:t>
            </a:r>
            <a:endParaRPr lang="en-US" sz="4800"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218223178"/>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6502400" cy="2308324"/>
          </a:xfrm>
          <a:prstGeom prst="rect">
            <a:avLst/>
          </a:prstGeom>
        </p:spPr>
        <p:txBody>
          <a:bodyPr>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t>Risk Aversion</a:t>
            </a:r>
            <a:endParaRPr lang="en-US" sz="4800" dirty="0"/>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223467582"/>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3785652"/>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solidFill>
              </a:rPr>
              <a:t>Correlate Risk &amp; Difficulty</a:t>
            </a:r>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544421802"/>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5262979"/>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lumMod val="50000"/>
                    <a:lumOff val="50000"/>
                  </a:schemeClr>
                </a:solidFill>
              </a:rPr>
              <a:t>Correlate Risk &amp; Difficulty</a:t>
            </a:r>
          </a:p>
          <a:p>
            <a:pPr algn="l"/>
            <a:endParaRPr lang="en-US" sz="4800" dirty="0"/>
          </a:p>
          <a:p>
            <a:pPr algn="l"/>
            <a:r>
              <a:rPr lang="en-US" sz="4800" dirty="0" smtClean="0">
                <a:solidFill>
                  <a:schemeClr val="tx1"/>
                </a:solidFill>
              </a:rPr>
              <a:t>Reweighting Bias</a:t>
            </a:r>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088397971"/>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800" y="1600200"/>
            <a:ext cx="7467600" cy="7478970"/>
          </a:xfrm>
          <a:prstGeom prst="rect">
            <a:avLst/>
          </a:prstGeom>
        </p:spPr>
        <p:txBody>
          <a:bodyPr wrap="square">
            <a:spAutoFit/>
          </a:bodyPr>
          <a:lstStyle/>
          <a:p>
            <a:pPr algn="l"/>
            <a:r>
              <a:rPr lang="en-US" sz="4800" dirty="0" smtClean="0">
                <a:solidFill>
                  <a:schemeClr val="tx1">
                    <a:lumMod val="50000"/>
                    <a:lumOff val="50000"/>
                  </a:schemeClr>
                </a:solidFill>
              </a:rPr>
              <a:t>Eye Tracking/VR</a:t>
            </a:r>
          </a:p>
          <a:p>
            <a:pPr algn="l"/>
            <a:endParaRPr lang="en-US" sz="4800" dirty="0"/>
          </a:p>
          <a:p>
            <a:pPr algn="l"/>
            <a:r>
              <a:rPr lang="en-US" sz="4800" dirty="0" smtClean="0">
                <a:solidFill>
                  <a:schemeClr val="tx1">
                    <a:lumMod val="50000"/>
                    <a:lumOff val="50000"/>
                  </a:schemeClr>
                </a:solidFill>
              </a:rPr>
              <a:t>Risk Aversion</a:t>
            </a:r>
          </a:p>
          <a:p>
            <a:pPr algn="l"/>
            <a:endParaRPr lang="en-US" sz="4800" dirty="0"/>
          </a:p>
          <a:p>
            <a:pPr algn="l"/>
            <a:r>
              <a:rPr lang="en-US" sz="4800" dirty="0" smtClean="0">
                <a:solidFill>
                  <a:schemeClr val="tx1">
                    <a:lumMod val="50000"/>
                    <a:lumOff val="50000"/>
                  </a:schemeClr>
                </a:solidFill>
              </a:rPr>
              <a:t>Correlate Risk &amp; Difficulty</a:t>
            </a:r>
          </a:p>
          <a:p>
            <a:pPr algn="l"/>
            <a:endParaRPr lang="en-US" sz="4800" dirty="0"/>
          </a:p>
          <a:p>
            <a:pPr algn="l"/>
            <a:r>
              <a:rPr lang="en-US" sz="4800" dirty="0" smtClean="0">
                <a:solidFill>
                  <a:schemeClr val="tx1">
                    <a:lumMod val="50000"/>
                    <a:lumOff val="50000"/>
                  </a:schemeClr>
                </a:solidFill>
              </a:rPr>
              <a:t>Reweighting Bias</a:t>
            </a:r>
          </a:p>
          <a:p>
            <a:pPr algn="l"/>
            <a:endParaRPr lang="en-US" sz="4800" dirty="0"/>
          </a:p>
          <a:p>
            <a:pPr algn="l"/>
            <a:r>
              <a:rPr lang="en-US" sz="4800" dirty="0"/>
              <a:t>Multiple </a:t>
            </a:r>
            <a:r>
              <a:rPr lang="en-US" sz="4800" dirty="0" smtClean="0"/>
              <a:t>Options</a:t>
            </a:r>
            <a:endParaRPr lang="en-US" sz="4800" dirty="0"/>
          </a:p>
          <a:p>
            <a:pPr algn="l"/>
            <a:endParaRPr lang="en-US" sz="4800" dirty="0"/>
          </a:p>
        </p:txBody>
      </p:sp>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spTree>
    <p:extLst>
      <p:ext uri="{BB962C8B-B14F-4D97-AF65-F5344CB8AC3E}">
        <p14:creationId xmlns:p14="http://schemas.microsoft.com/office/powerpoint/2010/main" val="1863092848"/>
      </p:ext>
    </p:extLst>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 name="Shape 121"/>
          <p:cNvSpPr/>
          <p:nvPr/>
        </p:nvSpPr>
        <p:spPr>
          <a:xfrm>
            <a:off x="1473200" y="914400"/>
            <a:ext cx="9906000" cy="31242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2319306" y="1421368"/>
            <a:ext cx="8213787"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sz="4800" dirty="0" smtClean="0"/>
              <a:t>The Neural Mechanisms</a:t>
            </a:r>
          </a:p>
          <a:p>
            <a:r>
              <a:rPr lang="en-US" sz="4800" dirty="0" smtClean="0"/>
              <a:t>of Attribute Weighting</a:t>
            </a:r>
          </a:p>
          <a:p>
            <a:r>
              <a:rPr lang="en-US" sz="4800" dirty="0" smtClean="0"/>
              <a:t>in Choice Valuation</a:t>
            </a:r>
          </a:p>
        </p:txBody>
      </p:sp>
      <p:sp>
        <p:nvSpPr>
          <p:cNvPr id="4" name="Shape 121"/>
          <p:cNvSpPr/>
          <p:nvPr/>
        </p:nvSpPr>
        <p:spPr>
          <a:xfrm>
            <a:off x="1457036" y="7772400"/>
            <a:ext cx="9906000" cy="13716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5" name="Shape 122"/>
          <p:cNvSpPr/>
          <p:nvPr/>
        </p:nvSpPr>
        <p:spPr>
          <a:xfrm>
            <a:off x="6358712" y="7265431"/>
            <a:ext cx="102656"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endParaRPr lang="en-US" sz="4800" dirty="0" smtClean="0"/>
          </a:p>
        </p:txBody>
      </p:sp>
      <p:sp>
        <p:nvSpPr>
          <p:cNvPr id="2" name="Rectangle 1"/>
          <p:cNvSpPr/>
          <p:nvPr/>
        </p:nvSpPr>
        <p:spPr>
          <a:xfrm>
            <a:off x="2619550" y="8226228"/>
            <a:ext cx="7478329" cy="646331"/>
          </a:xfrm>
          <a:prstGeom prst="rect">
            <a:avLst/>
          </a:prstGeom>
        </p:spPr>
        <p:txBody>
          <a:bodyPr wrap="none">
            <a:spAutoFit/>
          </a:bodyPr>
          <a:lstStyle/>
          <a:p>
            <a:r>
              <a:rPr lang="en-US" dirty="0" smtClean="0"/>
              <a:t>Contact: </a:t>
            </a:r>
            <a:r>
              <a:rPr lang="en-US" dirty="0" err="1" smtClean="0"/>
              <a:t>daniel.j.wilson@gmail.com</a:t>
            </a:r>
            <a:endParaRPr lang="en-US" dirty="0"/>
          </a:p>
        </p:txBody>
      </p:sp>
      <p:sp>
        <p:nvSpPr>
          <p:cNvPr id="7" name="Shape 121"/>
          <p:cNvSpPr/>
          <p:nvPr/>
        </p:nvSpPr>
        <p:spPr>
          <a:xfrm>
            <a:off x="1457036" y="4866908"/>
            <a:ext cx="9906000" cy="2127081"/>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8" name="Rectangle 7"/>
          <p:cNvSpPr/>
          <p:nvPr/>
        </p:nvSpPr>
        <p:spPr>
          <a:xfrm>
            <a:off x="4317131" y="5320737"/>
            <a:ext cx="4083169" cy="1200329"/>
          </a:xfrm>
          <a:prstGeom prst="rect">
            <a:avLst/>
          </a:prstGeom>
        </p:spPr>
        <p:txBody>
          <a:bodyPr wrap="none">
            <a:spAutoFit/>
          </a:bodyPr>
          <a:lstStyle/>
          <a:p>
            <a:r>
              <a:rPr lang="en-US" dirty="0" smtClean="0"/>
              <a:t>Thanks to:</a:t>
            </a:r>
          </a:p>
          <a:p>
            <a:r>
              <a:rPr lang="en-US" dirty="0" err="1" smtClean="0"/>
              <a:t>Cendri</a:t>
            </a:r>
            <a:r>
              <a:rPr lang="en-US" dirty="0" smtClean="0"/>
              <a:t> Hutcherson</a:t>
            </a:r>
            <a:endParaRPr lang="en-US" dirty="0"/>
          </a:p>
        </p:txBody>
      </p:sp>
    </p:spTree>
    <p:extLst>
      <p:ext uri="{BB962C8B-B14F-4D97-AF65-F5344CB8AC3E}">
        <p14:creationId xmlns:p14="http://schemas.microsoft.com/office/powerpoint/2010/main" val="1707419501"/>
      </p:ext>
    </p:extLst>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2895600"/>
            <a:ext cx="10309058" cy="4038600"/>
          </a:xfrm>
          <a:prstGeom prst="rect">
            <a:avLst/>
          </a:prstGeom>
        </p:spPr>
      </p:pic>
    </p:spTree>
    <p:extLst>
      <p:ext uri="{BB962C8B-B14F-4D97-AF65-F5344CB8AC3E}">
        <p14:creationId xmlns:p14="http://schemas.microsoft.com/office/powerpoint/2010/main" val="1049514343"/>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013084294"/>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Tree>
    <p:extLst>
      <p:ext uri="{BB962C8B-B14F-4D97-AF65-F5344CB8AC3E}">
        <p14:creationId xmlns:p14="http://schemas.microsoft.com/office/powerpoint/2010/main" val="50539125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7" name="Frame 6"/>
          <p:cNvSpPr/>
          <p:nvPr/>
        </p:nvSpPr>
        <p:spPr>
          <a:xfrm>
            <a:off x="5435600" y="1371600"/>
            <a:ext cx="2209800"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6135015"/>
      </p:ext>
    </p:extLst>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99016937"/>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7188200" y="3733800"/>
            <a:ext cx="4800600" cy="1828800"/>
          </a:xfrm>
          <a:prstGeom prst="rect">
            <a:avLst/>
          </a:prstGeom>
          <a:ln w="12700" cap="flat">
            <a:noFill/>
            <a:miter lim="400000"/>
          </a:ln>
          <a:effectLst/>
          <a:sp3d/>
        </p:spPr>
        <p:style>
          <a:lnRef idx="0">
            <a:scrgbClr r="0" g="0" b="0"/>
          </a:lnRef>
          <a:fillRef idx="1001">
            <a:schemeClr val="lt1"/>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494665504"/>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13004800" cy="81280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4" name="Rectangle 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 name="Rectangle 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80577378"/>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8" name="Frame 7"/>
          <p:cNvSpPr/>
          <p:nvPr/>
        </p:nvSpPr>
        <p:spPr>
          <a:xfrm>
            <a:off x="4902200" y="4235449"/>
            <a:ext cx="2705099"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94946371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8" name="Frame 7"/>
          <p:cNvSpPr/>
          <p:nvPr/>
        </p:nvSpPr>
        <p:spPr>
          <a:xfrm>
            <a:off x="1094338" y="7162800"/>
            <a:ext cx="9892998" cy="304800"/>
          </a:xfrm>
          <a:prstGeom prst="fram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7870614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269224722"/>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399009434"/>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70761130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5355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94531843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5172782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47851958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3483273" y="2791262"/>
            <a:ext cx="5847755" cy="3980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lang="en-US" dirty="0" smtClean="0"/>
              <a:t>1. </a:t>
            </a:r>
            <a:r>
              <a:rPr dirty="0" smtClean="0"/>
              <a:t>BACKGROUND</a:t>
            </a:r>
            <a:endParaRPr lang="en-US" dirty="0" smtClean="0"/>
          </a:p>
          <a:p>
            <a:pPr marL="742950" indent="-742950" algn="l">
              <a:buAutoNum type="arabicPeriod"/>
            </a:pPr>
            <a:endParaRPr dirty="0"/>
          </a:p>
          <a:p>
            <a:pPr algn="l"/>
            <a:r>
              <a:rPr lang="en-US" dirty="0" smtClean="0"/>
              <a:t>2. </a:t>
            </a:r>
            <a:r>
              <a:rPr dirty="0" smtClean="0"/>
              <a:t>EXPERIMENTAL </a:t>
            </a:r>
            <a:r>
              <a:rPr dirty="0" smtClean="0"/>
              <a:t>DESIGN</a:t>
            </a:r>
            <a:endParaRPr lang="en-US" dirty="0" smtClean="0"/>
          </a:p>
          <a:p>
            <a:pPr algn="l"/>
            <a:endParaRPr lang="en-US" dirty="0"/>
          </a:p>
          <a:p>
            <a:pPr algn="l"/>
            <a:r>
              <a:rPr lang="en-US" dirty="0" smtClean="0"/>
              <a:t>3. BEHAVIORAL RESULTS</a:t>
            </a:r>
            <a:endParaRPr lang="en-US" dirty="0" smtClean="0"/>
          </a:p>
          <a:p>
            <a:pPr algn="l"/>
            <a:endParaRPr dirty="0"/>
          </a:p>
          <a:p>
            <a:pPr algn="l"/>
            <a:r>
              <a:rPr lang="en-US" dirty="0"/>
              <a:t>4</a:t>
            </a:r>
            <a:r>
              <a:rPr lang="en-US" dirty="0" smtClean="0"/>
              <a:t>. NEXT STEPS</a:t>
            </a:r>
            <a:endParaRPr dirty="0"/>
          </a:p>
        </p:txBody>
      </p:sp>
      <p:sp>
        <p:nvSpPr>
          <p:cNvPr id="3"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4" name="Shape 139"/>
          <p:cNvSpPr/>
          <p:nvPr/>
        </p:nvSpPr>
        <p:spPr>
          <a:xfrm>
            <a:off x="1515648" y="582156"/>
            <a:ext cx="3985066" cy="1210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OUTLINE</a:t>
            </a:r>
            <a:endParaRPr dirty="0"/>
          </a:p>
        </p:txBody>
      </p:sp>
    </p:spTree>
    <p:extLst>
      <p:ext uri="{BB962C8B-B14F-4D97-AF65-F5344CB8AC3E}">
        <p14:creationId xmlns:p14="http://schemas.microsoft.com/office/powerpoint/2010/main" val="22003003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82832504"/>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01377605"/>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883456898"/>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340030195"/>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47902897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183841029"/>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5" name="TextBox 4"/>
          <p:cNvSpPr txBox="1"/>
          <p:nvPr/>
        </p:nvSpPr>
        <p:spPr>
          <a:xfrm>
            <a:off x="330200" y="8243730"/>
            <a:ext cx="2938625" cy="830997"/>
          </a:xfrm>
          <a:prstGeom prst="rect">
            <a:avLst/>
          </a:prstGeom>
          <a:noFill/>
        </p:spPr>
        <p:txBody>
          <a:bodyPr wrap="none" rtlCol="0">
            <a:spAutoFit/>
          </a:bodyPr>
          <a:lstStyle/>
          <a:p>
            <a:pPr algn="l"/>
            <a:r>
              <a:rPr lang="en-US" sz="2400" i="1" dirty="0" err="1" smtClean="0">
                <a:solidFill>
                  <a:srgbClr val="595959"/>
                </a:solidFill>
                <a:latin typeface="Helvetica Light" charset="0"/>
                <a:ea typeface="Helvetica Light" charset="0"/>
                <a:cs typeface="Helvetica Light" charset="0"/>
              </a:rPr>
              <a:t>Bettman</a:t>
            </a:r>
            <a:r>
              <a:rPr lang="en-US" sz="2400" i="1" dirty="0" smtClean="0">
                <a:solidFill>
                  <a:srgbClr val="595959"/>
                </a:solidFill>
                <a:latin typeface="Helvetica Light" charset="0"/>
                <a:ea typeface="Helvetica Light" charset="0"/>
                <a:cs typeface="Helvetica Light" charset="0"/>
              </a:rPr>
              <a:t> et al., 1998</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
        <p:nvSpPr>
          <p:cNvPr id="9" name="Rectangle 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954918746"/>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92202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1</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2</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86629268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74327207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Value</a:t>
            </a:r>
            <a:r>
              <a:rPr lang="en-US" sz="3200" dirty="0" smtClean="0">
                <a:latin typeface="Helvetica Light" charset="0"/>
                <a:ea typeface="Helvetica Light" charset="0"/>
                <a:cs typeface="Helvetica Light" charset="0"/>
              </a:rPr>
              <a:t>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577948229"/>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1238329" y="582156"/>
            <a:ext cx="4539705" cy="1210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FEEDBACK</a:t>
            </a:r>
            <a:endParaRPr dirty="0"/>
          </a:p>
        </p:txBody>
      </p:sp>
      <p:sp>
        <p:nvSpPr>
          <p:cNvPr id="2" name="Rectangle 1"/>
          <p:cNvSpPr/>
          <p:nvPr/>
        </p:nvSpPr>
        <p:spPr>
          <a:xfrm>
            <a:off x="4064000" y="4114800"/>
            <a:ext cx="6502400" cy="1569660"/>
          </a:xfrm>
          <a:prstGeom prst="rect">
            <a:avLst/>
          </a:prstGeom>
        </p:spPr>
        <p:txBody>
          <a:bodyPr>
            <a:spAutoFit/>
          </a:bodyPr>
          <a:lstStyle/>
          <a:p>
            <a:pPr algn="l"/>
            <a:r>
              <a:rPr lang="en-US" sz="4800" dirty="0" smtClean="0"/>
              <a:t>Design</a:t>
            </a:r>
            <a:endParaRPr lang="en-US" sz="4800" dirty="0" smtClean="0"/>
          </a:p>
          <a:p>
            <a:pPr algn="l"/>
            <a:r>
              <a:rPr lang="en-US" sz="4800" dirty="0" smtClean="0"/>
              <a:t>Analysis</a:t>
            </a:r>
            <a:endParaRPr lang="en-US" sz="4800" dirty="0"/>
          </a:p>
        </p:txBody>
      </p:sp>
    </p:spTree>
    <p:extLst>
      <p:ext uri="{BB962C8B-B14F-4D97-AF65-F5344CB8AC3E}">
        <p14:creationId xmlns:p14="http://schemas.microsoft.com/office/powerpoint/2010/main" val="656753652"/>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Value</a:t>
            </a:r>
            <a:r>
              <a:rPr lang="en-US" sz="3200" dirty="0" smtClean="0">
                <a:latin typeface="Helvetica Light" charset="0"/>
                <a:ea typeface="Helvetica Light" charset="0"/>
                <a:cs typeface="Helvetica Light" charset="0"/>
              </a:rPr>
              <a:t>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532342" y="9351589"/>
            <a:ext cx="2012089" cy="400110"/>
          </a:xfrm>
          <a:prstGeom prst="rect">
            <a:avLst/>
          </a:prstGeom>
        </p:spPr>
        <p:txBody>
          <a:bodyPr wrap="none">
            <a:spAutoFit/>
          </a:bodyPr>
          <a:lstStyle/>
          <a:p>
            <a:r>
              <a:rPr lang="en-US" sz="2000" dirty="0"/>
              <a:t>BACKGROUND</a:t>
            </a:r>
          </a:p>
        </p:txBody>
      </p:sp>
      <p:pic>
        <p:nvPicPr>
          <p:cNvPr id="10" name="Picture 9"/>
          <p:cNvPicPr>
            <a:picLocks noChangeAspect="1"/>
          </p:cNvPicPr>
          <p:nvPr/>
        </p:nvPicPr>
        <p:blipFill>
          <a:blip r:embed="rId3"/>
          <a:stretch>
            <a:fillRect/>
          </a:stretch>
        </p:blipFill>
        <p:spPr>
          <a:xfrm>
            <a:off x="2045629" y="1851103"/>
            <a:ext cx="3357329" cy="2237345"/>
          </a:xfrm>
          <a:prstGeom prst="rect">
            <a:avLst/>
          </a:prstGeom>
        </p:spPr>
      </p:pic>
      <p:cxnSp>
        <p:nvCxnSpPr>
          <p:cNvPr id="11" name="Straight Arrow Connector 10"/>
          <p:cNvCxnSpPr/>
          <p:nvPr/>
        </p:nvCxnSpPr>
        <p:spPr>
          <a:xfrm flipH="1" flipV="1">
            <a:off x="2765502" y="3992137"/>
            <a:ext cx="379142" cy="53525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365938" y="7696200"/>
            <a:ext cx="3796232" cy="1569660"/>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Kable and </a:t>
            </a:r>
            <a:r>
              <a:rPr lang="en-US" sz="2400" i="1" dirty="0" err="1" smtClean="0">
                <a:solidFill>
                  <a:srgbClr val="595959"/>
                </a:solidFill>
                <a:latin typeface="Helvetica Light" charset="0"/>
                <a:ea typeface="Helvetica Light" charset="0"/>
                <a:cs typeface="Helvetica Light" charset="0"/>
              </a:rPr>
              <a:t>Glimcher</a:t>
            </a:r>
            <a:r>
              <a:rPr lang="en-US" sz="2400" i="1" dirty="0" smtClean="0">
                <a:solidFill>
                  <a:srgbClr val="595959"/>
                </a:solidFill>
                <a:latin typeface="Helvetica Light" charset="0"/>
                <a:ea typeface="Helvetica Light" charset="0"/>
                <a:cs typeface="Helvetica Light" charset="0"/>
              </a:rPr>
              <a:t>, 2007</a:t>
            </a:r>
          </a:p>
          <a:p>
            <a:pPr algn="l"/>
            <a:r>
              <a:rPr lang="en-US" sz="2400" i="1" dirty="0" smtClean="0">
                <a:solidFill>
                  <a:srgbClr val="595959"/>
                </a:solidFill>
                <a:latin typeface="Helvetica Light" charset="0"/>
                <a:ea typeface="Helvetica Light" charset="0"/>
                <a:cs typeface="Helvetica Light" charset="0"/>
              </a:rPr>
              <a:t>Hare et al., 2009</a:t>
            </a:r>
          </a:p>
          <a:p>
            <a:pPr algn="l"/>
            <a:r>
              <a:rPr lang="en-US" sz="2400" i="1" dirty="0" err="1" smtClean="0">
                <a:solidFill>
                  <a:srgbClr val="595959"/>
                </a:solidFill>
                <a:latin typeface="Helvetica Light" charset="0"/>
                <a:ea typeface="Helvetica Light" charset="0"/>
                <a:cs typeface="Helvetica Light" charset="0"/>
              </a:rPr>
              <a:t>Basten</a:t>
            </a:r>
            <a:r>
              <a:rPr lang="en-US" sz="2400" i="1" dirty="0" smtClean="0">
                <a:solidFill>
                  <a:srgbClr val="595959"/>
                </a:solidFill>
                <a:latin typeface="Helvetica Light" charset="0"/>
                <a:ea typeface="Helvetica Light" charset="0"/>
                <a:cs typeface="Helvetica Light" charset="0"/>
              </a:rPr>
              <a:t> et al., 2007</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nvSpPr>
        <p:spPr>
          <a:xfrm>
            <a:off x="2316912" y="4733170"/>
            <a:ext cx="8370976" cy="2872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sz="1200" dirty="0">
              <a:latin typeface="Times"/>
              <a:ea typeface="Times"/>
              <a:cs typeface="Times"/>
              <a:sym typeface="Times"/>
            </a:endParaRPr>
          </a:p>
        </p:txBody>
      </p:sp>
      <p:sp>
        <p:nvSpPr>
          <p:cNvPr id="3" name="TextBox 2"/>
          <p:cNvSpPr txBox="1"/>
          <p:nvPr/>
        </p:nvSpPr>
        <p:spPr>
          <a:xfrm>
            <a:off x="330200" y="8465403"/>
            <a:ext cx="2289409" cy="830997"/>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Lim et al., 2013</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3190120"/>
            <a:ext cx="11057233" cy="30861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581743"/>
            <a:ext cx="102657"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endParaRPr dirty="0"/>
          </a:p>
        </p:txBody>
      </p:sp>
      <p:sp>
        <p:nvSpPr>
          <p:cNvPr id="3" name="Shape 124"/>
          <p:cNvSpPr/>
          <p:nvPr/>
        </p:nvSpPr>
        <p:spPr>
          <a:xfrm>
            <a:off x="7035800" y="5578733"/>
            <a:ext cx="102657" cy="2872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dirty="0"/>
          </a:p>
        </p:txBody>
      </p:sp>
      <p:sp>
        <p:nvSpPr>
          <p:cNvPr id="4" name="TextBox 3"/>
          <p:cNvSpPr txBox="1"/>
          <p:nvPr/>
        </p:nvSpPr>
        <p:spPr>
          <a:xfrm>
            <a:off x="265221" y="7391400"/>
            <a:ext cx="3504486" cy="1938992"/>
          </a:xfrm>
          <a:prstGeom prst="rect">
            <a:avLst/>
          </a:prstGeom>
          <a:noFill/>
        </p:spPr>
        <p:txBody>
          <a:bodyPr wrap="none" rtlCol="0">
            <a:spAutoFit/>
          </a:bodyPr>
          <a:lstStyle/>
          <a:p>
            <a:pPr algn="l"/>
            <a:r>
              <a:rPr lang="en-US" sz="2400" i="1" dirty="0" smtClean="0">
                <a:solidFill>
                  <a:srgbClr val="595959"/>
                </a:solidFill>
                <a:latin typeface="Helvetica Light" charset="0"/>
                <a:ea typeface="Helvetica Light" charset="0"/>
                <a:cs typeface="Helvetica Light" charset="0"/>
              </a:rPr>
              <a:t>Hutcherson et al., 2015</a:t>
            </a:r>
          </a:p>
          <a:p>
            <a:pPr algn="l"/>
            <a:r>
              <a:rPr lang="en-US" sz="2400" i="1" dirty="0" smtClean="0">
                <a:solidFill>
                  <a:srgbClr val="595959"/>
                </a:solidFill>
                <a:latin typeface="Helvetica Light" charset="0"/>
                <a:ea typeface="Helvetica Light" charset="0"/>
                <a:cs typeface="Helvetica Light" charset="0"/>
              </a:rPr>
              <a:t>Sullivan et al., 2015</a:t>
            </a:r>
          </a:p>
          <a:p>
            <a:pPr algn="l"/>
            <a:r>
              <a:rPr lang="en-US" sz="2400" i="1" dirty="0">
                <a:solidFill>
                  <a:srgbClr val="595959"/>
                </a:solidFill>
                <a:latin typeface="Helvetica Light" charset="0"/>
                <a:ea typeface="Helvetica Light" charset="0"/>
                <a:cs typeface="Helvetica Light" charset="0"/>
              </a:rPr>
              <a:t>Ratcliff &amp; </a:t>
            </a:r>
            <a:r>
              <a:rPr lang="en-US" sz="2400" i="1" dirty="0" err="1">
                <a:solidFill>
                  <a:srgbClr val="595959"/>
                </a:solidFill>
                <a:latin typeface="Helvetica Light" charset="0"/>
                <a:ea typeface="Helvetica Light" charset="0"/>
                <a:cs typeface="Helvetica Light" charset="0"/>
              </a:rPr>
              <a:t>McKoon</a:t>
            </a:r>
            <a:r>
              <a:rPr lang="en-US" sz="2400" i="1" dirty="0">
                <a:solidFill>
                  <a:srgbClr val="595959"/>
                </a:solidFill>
                <a:latin typeface="Helvetica Light" charset="0"/>
                <a:ea typeface="Helvetica Light" charset="0"/>
                <a:cs typeface="Helvetica Light" charset="0"/>
              </a:rPr>
              <a:t>, 2008</a:t>
            </a:r>
          </a:p>
          <a:p>
            <a:pPr algn="l"/>
            <a:r>
              <a:rPr lang="en-US" sz="2400" i="1" dirty="0">
                <a:solidFill>
                  <a:srgbClr val="595959"/>
                </a:solidFill>
                <a:latin typeface="Helvetica Light" charset="0"/>
                <a:ea typeface="Helvetica Light" charset="0"/>
                <a:cs typeface="Helvetica Light" charset="0"/>
              </a:rPr>
              <a:t>Tajima et al., 2016</a:t>
            </a:r>
          </a:p>
          <a:p>
            <a:pPr algn="l"/>
            <a:endParaRPr lang="en-US" sz="2400" i="1" dirty="0" smtClean="0">
              <a:solidFill>
                <a:srgbClr val="595959"/>
              </a:solidFill>
              <a:latin typeface="Helvetica Light" charset="0"/>
              <a:ea typeface="Helvetica Light" charset="0"/>
              <a:cs typeface="Helvetica Light" charset="0"/>
            </a:endParaRPr>
          </a:p>
        </p:txBody>
      </p:sp>
      <p:grpSp>
        <p:nvGrpSpPr>
          <p:cNvPr id="6" name="Group 5"/>
          <p:cNvGrpSpPr/>
          <p:nvPr/>
        </p:nvGrpSpPr>
        <p:grpSpPr>
          <a:xfrm>
            <a:off x="2120121" y="2953420"/>
            <a:ext cx="9650357" cy="3605457"/>
            <a:chOff x="2004436" y="2406134"/>
            <a:chExt cx="7230376" cy="3078132"/>
          </a:xfrm>
        </p:grpSpPr>
        <p:grpSp>
          <p:nvGrpSpPr>
            <p:cNvPr id="7" name="Group 6"/>
            <p:cNvGrpSpPr/>
            <p:nvPr/>
          </p:nvGrpSpPr>
          <p:grpSpPr>
            <a:xfrm>
              <a:off x="2004436" y="2590800"/>
              <a:ext cx="7230376" cy="2716980"/>
              <a:chOff x="1567824" y="2590800"/>
              <a:chExt cx="7230376" cy="271698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215"/>
              <a:stretch/>
            </p:blipFill>
            <p:spPr>
              <a:xfrm>
                <a:off x="1567824" y="2590800"/>
                <a:ext cx="6337436" cy="2667000"/>
              </a:xfrm>
              <a:prstGeom prst="rect">
                <a:avLst/>
              </a:prstGeom>
            </p:spPr>
          </p:pic>
          <p:sp>
            <p:nvSpPr>
              <p:cNvPr id="11" name="TextBox 10"/>
              <p:cNvSpPr txBox="1"/>
              <p:nvPr/>
            </p:nvSpPr>
            <p:spPr>
              <a:xfrm>
                <a:off x="7214095" y="2648660"/>
                <a:ext cx="1584105" cy="512665"/>
              </a:xfrm>
              <a:prstGeom prst="rect">
                <a:avLst/>
              </a:prstGeom>
              <a:solidFill>
                <a:srgbClr val="FFFFFF"/>
              </a:solidFill>
            </p:spPr>
            <p:txBody>
              <a:bodyPr wrap="none" rtlCol="0">
                <a:spAutoFit/>
              </a:bodyPr>
              <a:lstStyle/>
              <a:p>
                <a:r>
                  <a:rPr lang="en-US" sz="2000" b="1" i="1" dirty="0" smtClean="0">
                    <a:solidFill>
                      <a:schemeClr val="bg1"/>
                    </a:solidFill>
                    <a:latin typeface="Avenir Book"/>
                    <a:cs typeface="Avenir Book"/>
                  </a:rPr>
                  <a:t>Cupcake</a:t>
                </a:r>
              </a:p>
            </p:txBody>
          </p:sp>
          <p:sp>
            <p:nvSpPr>
              <p:cNvPr id="12" name="TextBox 11"/>
              <p:cNvSpPr txBox="1"/>
              <p:nvPr/>
            </p:nvSpPr>
            <p:spPr>
              <a:xfrm>
                <a:off x="7214095" y="4795115"/>
                <a:ext cx="1187772" cy="512665"/>
              </a:xfrm>
              <a:prstGeom prst="rect">
                <a:avLst/>
              </a:prstGeom>
              <a:solidFill>
                <a:srgbClr val="FFFFFF"/>
              </a:solidFill>
            </p:spPr>
            <p:txBody>
              <a:bodyPr wrap="none" rtlCol="0">
                <a:spAutoFit/>
              </a:bodyPr>
              <a:lstStyle/>
              <a:p>
                <a:r>
                  <a:rPr lang="en-US" sz="2000" b="1" i="1" dirty="0" smtClean="0">
                    <a:solidFill>
                      <a:srgbClr val="FFFFFF"/>
                    </a:solidFill>
                    <a:latin typeface="Avenir Book"/>
                    <a:cs typeface="Avenir Book"/>
                  </a:rPr>
                  <a:t>Apple</a:t>
                </a:r>
              </a:p>
            </p:txBody>
          </p:sp>
        </p:grpSp>
        <p:sp>
          <p:nvSpPr>
            <p:cNvPr id="8" name="TextBox 7"/>
            <p:cNvSpPr txBox="1"/>
            <p:nvPr/>
          </p:nvSpPr>
          <p:spPr>
            <a:xfrm>
              <a:off x="2198147" y="2406134"/>
              <a:ext cx="2254472" cy="544781"/>
            </a:xfrm>
            <a:prstGeom prst="rect">
              <a:avLst/>
            </a:prstGeom>
            <a:noFill/>
          </p:spPr>
          <p:txBody>
            <a:bodyPr wrap="none" rtlCol="0">
              <a:spAutoFit/>
            </a:bodyPr>
            <a:lstStyle/>
            <a:p>
              <a:r>
                <a:rPr lang="en-US" sz="2000" b="1" i="1" dirty="0" smtClean="0">
                  <a:solidFill>
                    <a:schemeClr val="tx1">
                      <a:lumMod val="65000"/>
                      <a:lumOff val="35000"/>
                    </a:schemeClr>
                  </a:solidFill>
                  <a:latin typeface="Avenir Book"/>
                  <a:cs typeface="Avenir Book"/>
                </a:rPr>
                <a:t>Threshold: Yes</a:t>
              </a:r>
            </a:p>
          </p:txBody>
        </p:sp>
        <p:sp>
          <p:nvSpPr>
            <p:cNvPr id="9" name="TextBox 8"/>
            <p:cNvSpPr txBox="1"/>
            <p:nvPr/>
          </p:nvSpPr>
          <p:spPr>
            <a:xfrm>
              <a:off x="2198147" y="4939485"/>
              <a:ext cx="2225971" cy="544781"/>
            </a:xfrm>
            <a:prstGeom prst="rect">
              <a:avLst/>
            </a:prstGeom>
            <a:noFill/>
          </p:spPr>
          <p:txBody>
            <a:bodyPr wrap="none" rtlCol="0">
              <a:spAutoFit/>
            </a:bodyPr>
            <a:lstStyle/>
            <a:p>
              <a:r>
                <a:rPr lang="en-US" sz="2000" b="1" i="1" dirty="0" smtClean="0">
                  <a:solidFill>
                    <a:schemeClr val="tx1">
                      <a:lumMod val="65000"/>
                      <a:lumOff val="35000"/>
                    </a:schemeClr>
                  </a:solidFill>
                  <a:latin typeface="Avenir Book"/>
                  <a:cs typeface="Avenir Book"/>
                </a:rPr>
                <a:t>Threshold: No</a:t>
              </a:r>
            </a:p>
          </p:txBody>
        </p:sp>
      </p:grpSp>
      <p:sp>
        <p:nvSpPr>
          <p:cNvPr id="13" name="Rectangle 1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Rectangle 14"/>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54372638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7729084" cy="56425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382000"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292356289"/>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144742"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 Cortical </a:t>
            </a:r>
            <a:r>
              <a:rPr lang="en-US" sz="2400" dirty="0" smtClean="0"/>
              <a:t>Areas</a:t>
            </a: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b. Ventromedial Prefrontal Cortex </a:t>
            </a: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c. Communication 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d. ???</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129880730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6"/>
          <p:cNvSpPr/>
          <p:nvPr/>
        </p:nvSpPr>
        <p:spPr>
          <a:xfrm>
            <a:off x="2387600" y="2025134"/>
            <a:ext cx="8144742" cy="564257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800" b="1" dirty="0" smtClean="0"/>
              <a:t>QUESTIONS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a:t>
            </a:r>
            <a:r>
              <a:rPr lang="en-US" sz="2400" b="1" dirty="0"/>
              <a:t>.   </a:t>
            </a:r>
            <a:r>
              <a:rPr lang="en-US" sz="2400" dirty="0"/>
              <a:t>Where in the brain is attribute </a:t>
            </a:r>
            <a:r>
              <a:rPr lang="en-US" sz="2400" b="1" dirty="0"/>
              <a:t>valuation</a:t>
            </a:r>
            <a:r>
              <a:rPr lang="en-US" sz="2400" dirty="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a:t>2.   </a:t>
            </a:r>
            <a:r>
              <a:rPr lang="en-US" sz="2400" dirty="0"/>
              <a:t>Where in the brain is attribute </a:t>
            </a:r>
            <a:r>
              <a:rPr lang="en-US" sz="2400" b="1" dirty="0"/>
              <a:t>weighting</a:t>
            </a:r>
            <a:r>
              <a:rPr lang="en-US" sz="2400" dirty="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 Cortical Areas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b. Ventromedial Prefrontal Cortex</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c. Communication 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d. ???</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marL="457200" indent="-457200" algn="l" defTabSz="457200">
              <a:buAutoNum type="arabicPeriod" startAt="3"/>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How </a:t>
            </a:r>
            <a:r>
              <a:rPr lang="en-US" sz="2400" dirty="0"/>
              <a:t>do we </a:t>
            </a:r>
            <a:r>
              <a:rPr lang="en-US" sz="2400" b="1" dirty="0"/>
              <a:t>re-weight </a:t>
            </a:r>
            <a:r>
              <a:rPr lang="en-US" sz="2400" dirty="0" smtClean="0"/>
              <a:t>attributes?</a:t>
            </a:r>
          </a:p>
          <a:p>
            <a:pPr marL="457200" indent="-457200" algn="l" defTabSz="457200">
              <a:buAutoNum type="arabicPeriod" startAt="3"/>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210968581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648200"/>
            <a:ext cx="92202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1</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b="1" dirty="0" smtClean="0">
                <a:latin typeface="Helvetica Light" charset="0"/>
                <a:ea typeface="Helvetica Light" charset="0"/>
                <a:cs typeface="Helvetica Light" charset="0"/>
              </a:rPr>
              <a:t>*ValAttribute</a:t>
            </a:r>
            <a:r>
              <a:rPr lang="en-US" sz="3200" b="1" baseline="-13636" dirty="0" smtClean="0">
                <a:latin typeface="Helvetica Light" charset="0"/>
                <a:ea typeface="Helvetica Light" charset="0"/>
                <a:cs typeface="Helvetica Light" charset="0"/>
              </a:rPr>
              <a:t>2</a:t>
            </a:r>
            <a:r>
              <a:rPr lang="en-US" sz="3200" baseline="-13636" dirty="0" smtClean="0">
                <a:latin typeface="Helvetica Light" charset="0"/>
                <a:ea typeface="Helvetica Light" charset="0"/>
                <a:cs typeface="Helvetica Light" charset="0"/>
              </a:rPr>
              <a:t>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532342" y="9351589"/>
            <a:ext cx="2012089" cy="400110"/>
          </a:xfrm>
          <a:prstGeom prst="rect">
            <a:avLst/>
          </a:prstGeom>
        </p:spPr>
        <p:txBody>
          <a:bodyPr wrap="none">
            <a:spAutoFit/>
          </a:bodyPr>
          <a:lstStyle/>
          <a:p>
            <a:r>
              <a:rPr lang="en-US" sz="2000" dirty="0"/>
              <a:t>BACKGROUND</a:t>
            </a:r>
          </a:p>
        </p:txBody>
      </p:sp>
    </p:spTree>
    <p:extLst>
      <p:ext uri="{BB962C8B-B14F-4D97-AF65-F5344CB8AC3E}">
        <p14:creationId xmlns:p14="http://schemas.microsoft.com/office/powerpoint/2010/main" val="642174214"/>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8" name="Shape 138"/>
          <p:cNvSpPr/>
          <p:nvPr/>
        </p:nvSpPr>
        <p:spPr>
          <a:xfrm>
            <a:off x="3553023" y="414655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4799330" y="4371340"/>
            <a:ext cx="340614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t>DESIGN</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Shape 138"/>
          <p:cNvSpPr/>
          <p:nvPr/>
        </p:nvSpPr>
        <p:spPr>
          <a:xfrm>
            <a:off x="558800" y="45720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39" name="Shape 139"/>
          <p:cNvSpPr/>
          <p:nvPr/>
        </p:nvSpPr>
        <p:spPr>
          <a:xfrm>
            <a:off x="1805107" y="681990"/>
            <a:ext cx="340614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t>DESIGN</a:t>
            </a:r>
          </a:p>
        </p:txBody>
      </p:sp>
      <p:sp>
        <p:nvSpPr>
          <p:cNvPr id="2" name="Rectangle 1"/>
          <p:cNvSpPr/>
          <p:nvPr/>
        </p:nvSpPr>
        <p:spPr>
          <a:xfrm>
            <a:off x="4064000" y="4114800"/>
            <a:ext cx="6502400" cy="1569660"/>
          </a:xfrm>
          <a:prstGeom prst="rect">
            <a:avLst/>
          </a:prstGeom>
        </p:spPr>
        <p:txBody>
          <a:bodyPr>
            <a:spAutoFit/>
          </a:bodyPr>
          <a:lstStyle/>
          <a:p>
            <a:pPr algn="l"/>
            <a:r>
              <a:rPr lang="en-US" sz="4800" smtClean="0"/>
              <a:t>Behavioral Study</a:t>
            </a:r>
            <a:endParaRPr lang="en-US" sz="4800" dirty="0"/>
          </a:p>
          <a:p>
            <a:pPr algn="l"/>
            <a:r>
              <a:rPr lang="en-US" sz="4800" dirty="0" smtClean="0"/>
              <a:t>Imaging Study</a:t>
            </a:r>
            <a:endParaRPr lang="en-US" sz="4800"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96253824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1" name="Shape 121"/>
          <p:cNvSpPr/>
          <p:nvPr/>
        </p:nvSpPr>
        <p:spPr>
          <a:xfrm>
            <a:off x="3553023" y="4146550"/>
            <a:ext cx="5898754" cy="1270000"/>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22" name="Shape 122"/>
          <p:cNvSpPr/>
          <p:nvPr/>
        </p:nvSpPr>
        <p:spPr>
          <a:xfrm>
            <a:off x="3702050" y="4371340"/>
            <a:ext cx="5600701" cy="1010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dirty="0"/>
              <a:t>BACKGROUND</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501497764"/>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4" name="Rectangle 3"/>
          <p:cNvSpPr/>
          <p:nvPr/>
        </p:nvSpPr>
        <p:spPr>
          <a:xfrm>
            <a:off x="1091350" y="3352800"/>
            <a:ext cx="10822099"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4749800" y="990600"/>
            <a:ext cx="8089763"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4751039" y="749210"/>
            <a:ext cx="4267200" cy="6781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871242916"/>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385296345"/>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452732625"/>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2" name="Picture 1"/>
          <p:cNvPicPr>
            <a:picLocks noChangeAspect="1"/>
          </p:cNvPicPr>
          <p:nvPr/>
        </p:nvPicPr>
        <p:blipFill>
          <a:blip r:embed="rId3"/>
          <a:stretch>
            <a:fillRect/>
          </a:stretch>
        </p:blipFill>
        <p:spPr>
          <a:xfrm>
            <a:off x="1960136" y="1471961"/>
            <a:ext cx="9023470" cy="6354027"/>
          </a:xfrm>
          <a:prstGeom prst="rect">
            <a:avLst/>
          </a:prstGeom>
        </p:spPr>
      </p:pic>
    </p:spTree>
    <p:extLst>
      <p:ext uri="{BB962C8B-B14F-4D97-AF65-F5344CB8AC3E}">
        <p14:creationId xmlns:p14="http://schemas.microsoft.com/office/powerpoint/2010/main" val="1458936372"/>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1611878"/>
            <a:ext cx="7835900" cy="6339344"/>
          </a:xfrm>
          <a:prstGeom prst="rect">
            <a:avLst/>
          </a:prstGeom>
        </p:spPr>
      </p:pic>
      <p:sp>
        <p:nvSpPr>
          <p:cNvPr id="5" name="TextBox 4"/>
          <p:cNvSpPr txBox="1"/>
          <p:nvPr/>
        </p:nvSpPr>
        <p:spPr>
          <a:xfrm>
            <a:off x="218688" y="8442109"/>
            <a:ext cx="4156907" cy="830997"/>
          </a:xfrm>
          <a:prstGeom prst="rect">
            <a:avLst/>
          </a:prstGeom>
          <a:noFill/>
        </p:spPr>
        <p:txBody>
          <a:bodyPr wrap="none" rtlCol="0">
            <a:spAutoFit/>
          </a:bodyPr>
          <a:lstStyle/>
          <a:p>
            <a:pPr algn="l"/>
            <a:r>
              <a:rPr lang="en-US" sz="2400" i="1" dirty="0" err="1" smtClean="0">
                <a:solidFill>
                  <a:srgbClr val="595959"/>
                </a:solidFill>
                <a:latin typeface="Helvetica Light" charset="0"/>
                <a:ea typeface="Helvetica Light" charset="0"/>
                <a:cs typeface="Helvetica Light" charset="0"/>
              </a:rPr>
              <a:t>O’Craven</a:t>
            </a:r>
            <a:r>
              <a:rPr lang="en-US" sz="2400" i="1" dirty="0" smtClean="0">
                <a:solidFill>
                  <a:srgbClr val="595959"/>
                </a:solidFill>
                <a:latin typeface="Helvetica Light" charset="0"/>
                <a:ea typeface="Helvetica Light" charset="0"/>
                <a:cs typeface="Helvetica Light" charset="0"/>
              </a:rPr>
              <a:t> &amp; Kanwisher, 2000</a:t>
            </a:r>
            <a:endParaRPr lang="en-US" sz="2400" i="1" dirty="0">
              <a:solidFill>
                <a:srgbClr val="595959"/>
              </a:solidFill>
              <a:latin typeface="Helvetica Light" charset="0"/>
              <a:ea typeface="Helvetica Light" charset="0"/>
              <a:cs typeface="Helvetica Light" charset="0"/>
            </a:endParaRPr>
          </a:p>
          <a:p>
            <a:pPr algn="l"/>
            <a:endParaRPr lang="en-US" sz="2400" i="1" dirty="0" smtClean="0">
              <a:solidFill>
                <a:srgbClr val="595959"/>
              </a:solidFill>
              <a:latin typeface="Helvetica Light" charset="0"/>
              <a:ea typeface="Helvetica Light" charset="0"/>
              <a:cs typeface="Helvetica Light" charset="0"/>
            </a:endParaRPr>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52158961"/>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338828" cy="646331"/>
          </a:xfrm>
          <a:prstGeom prst="rect">
            <a:avLst/>
          </a:prstGeom>
        </p:spPr>
        <p:txBody>
          <a:bodyPr wrap="none">
            <a:spAutoFit/>
          </a:bodyPr>
          <a:lstStyle/>
          <a:p>
            <a:pPr algn="l"/>
            <a:r>
              <a:rPr lang="en-US" dirty="0" smtClean="0"/>
              <a:t>$1.00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71939229"/>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492716" cy="646331"/>
          </a:xfrm>
          <a:prstGeom prst="rect">
            <a:avLst/>
          </a:prstGeom>
        </p:spPr>
        <p:txBody>
          <a:bodyPr wrap="none">
            <a:spAutoFit/>
          </a:bodyPr>
          <a:lstStyle/>
          <a:p>
            <a:pPr algn="l"/>
            <a:r>
              <a:rPr lang="en-US" dirty="0" smtClean="0"/>
              <a:t>-$1.00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00834986"/>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5" name="Rectangle 4"/>
          <p:cNvSpPr/>
          <p:nvPr/>
        </p:nvSpPr>
        <p:spPr>
          <a:xfrm>
            <a:off x="5696972" y="7620505"/>
            <a:ext cx="1338828" cy="646331"/>
          </a:xfrm>
          <a:prstGeom prst="rect">
            <a:avLst/>
          </a:prstGeom>
        </p:spPr>
        <p:txBody>
          <a:bodyPr wrap="none">
            <a:spAutoFit/>
          </a:bodyPr>
          <a:lstStyle/>
          <a:p>
            <a:pPr algn="l"/>
            <a:r>
              <a:rPr lang="en-US" dirty="0" smtClean="0"/>
              <a:t>$0.00</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6923853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spTree>
    <p:extLst>
      <p:ext uri="{BB962C8B-B14F-4D97-AF65-F5344CB8AC3E}">
        <p14:creationId xmlns:p14="http://schemas.microsoft.com/office/powerpoint/2010/main" val="1985630667"/>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3" name="MorphVidFa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4676" y="2324248"/>
            <a:ext cx="6045200" cy="6096000"/>
          </a:xfrm>
          <a:prstGeom prst="rect">
            <a:avLst/>
          </a:prstGeom>
        </p:spPr>
      </p:pic>
    </p:spTree>
    <p:extLst>
      <p:ext uri="{BB962C8B-B14F-4D97-AF65-F5344CB8AC3E}">
        <p14:creationId xmlns:p14="http://schemas.microsoft.com/office/powerpoint/2010/main" val="614078978"/>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28194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7400" y="2798618"/>
            <a:ext cx="4572000" cy="4572000"/>
          </a:xfrm>
          <a:prstGeom prst="rect">
            <a:avLst/>
          </a:prstGeom>
        </p:spPr>
      </p:pic>
      <p:sp>
        <p:nvSpPr>
          <p:cNvPr id="6" name="Rectangle 5"/>
          <p:cNvSpPr/>
          <p:nvPr/>
        </p:nvSpPr>
        <p:spPr>
          <a:xfrm>
            <a:off x="8677042" y="7811869"/>
            <a:ext cx="1492716" cy="646331"/>
          </a:xfrm>
          <a:prstGeom prst="rect">
            <a:avLst/>
          </a:prstGeom>
        </p:spPr>
        <p:txBody>
          <a:bodyPr wrap="none">
            <a:spAutoFit/>
          </a:bodyPr>
          <a:lstStyle/>
          <a:p>
            <a:pPr algn="l"/>
            <a:r>
              <a:rPr lang="en-US" dirty="0" smtClean="0"/>
              <a:t>-$1.00</a:t>
            </a:r>
            <a:endParaRPr lang="en-US" dirty="0"/>
          </a:p>
        </p:txBody>
      </p:sp>
      <p:sp>
        <p:nvSpPr>
          <p:cNvPr id="7" name="Rectangle 6"/>
          <p:cNvSpPr/>
          <p:nvPr/>
        </p:nvSpPr>
        <p:spPr>
          <a:xfrm>
            <a:off x="2479442" y="7754540"/>
            <a:ext cx="1338828" cy="646331"/>
          </a:xfrm>
          <a:prstGeom prst="rect">
            <a:avLst/>
          </a:prstGeom>
        </p:spPr>
        <p:txBody>
          <a:bodyPr wrap="none">
            <a:spAutoFit/>
          </a:bodyPr>
          <a:lstStyle/>
          <a:p>
            <a:pPr algn="l"/>
            <a:r>
              <a:rPr lang="en-US" dirty="0" smtClean="0"/>
              <a:t>$1.00</a:t>
            </a:r>
            <a:endParaRPr lang="en-US" dirty="0"/>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98085792"/>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400" y="2590800"/>
            <a:ext cx="4572000" cy="4572000"/>
          </a:xfrm>
          <a:prstGeom prst="rect">
            <a:avLst/>
          </a:prstGeom>
        </p:spPr>
      </p:pic>
      <p:sp>
        <p:nvSpPr>
          <p:cNvPr id="4" name="Rectangle 3"/>
          <p:cNvSpPr/>
          <p:nvPr/>
        </p:nvSpPr>
        <p:spPr>
          <a:xfrm>
            <a:off x="5832986" y="7943671"/>
            <a:ext cx="1338828" cy="646331"/>
          </a:xfrm>
          <a:prstGeom prst="rect">
            <a:avLst/>
          </a:prstGeom>
        </p:spPr>
        <p:txBody>
          <a:bodyPr wrap="none">
            <a:spAutoFit/>
          </a:bodyPr>
          <a:lstStyle/>
          <a:p>
            <a:pPr algn="l"/>
            <a:r>
              <a:rPr lang="en-US" dirty="0" smtClean="0"/>
              <a:t>$0.50</a:t>
            </a:r>
            <a:endParaRPr lang="en-US" dirty="0"/>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394792424"/>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Learning</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pic>
        <p:nvPicPr>
          <p:cNvPr id="9" name="MorphVidHou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20558" y="2217923"/>
            <a:ext cx="6045200" cy="6096000"/>
          </a:xfrm>
          <a:prstGeom prst="rect">
            <a:avLst/>
          </a:prstGeom>
        </p:spPr>
      </p:pic>
    </p:spTree>
    <p:extLst>
      <p:ext uri="{BB962C8B-B14F-4D97-AF65-F5344CB8AC3E}">
        <p14:creationId xmlns:p14="http://schemas.microsoft.com/office/powerpoint/2010/main" val="1846590273"/>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088964866"/>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7" name="Rectangle 6"/>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9716129"/>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800" y="2542478"/>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631688"/>
            <a:ext cx="4572000" cy="45720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773857724"/>
              </p:ext>
            </p:extLst>
          </p:nvPr>
        </p:nvGraphicFramePr>
        <p:xfrm>
          <a:off x="4259766" y="2832410"/>
          <a:ext cx="5352586" cy="4795024"/>
        </p:xfrm>
        <a:graphic>
          <a:graphicData uri="http://schemas.openxmlformats.org/drawingml/2006/table">
            <a:tbl>
              <a:tblPr firstRow="1" bandRow="1">
                <a:tableStyleId>{5940675A-B579-460E-94D1-54222C63F5DA}</a:tableStyleId>
              </a:tblPr>
              <a:tblGrid>
                <a:gridCol w="2676293"/>
                <a:gridCol w="2676293"/>
              </a:tblGrid>
              <a:tr h="2397512">
                <a:tc>
                  <a:txBody>
                    <a:bodyPr/>
                    <a:lstStyle/>
                    <a:p>
                      <a:endParaRPr lang="en-US" dirty="0"/>
                    </a:p>
                  </a:txBody>
                  <a:tcPr/>
                </a:tc>
                <a:tc>
                  <a:txBody>
                    <a:bodyPr/>
                    <a:lstStyle/>
                    <a:p>
                      <a:endParaRPr lang="en-US" dirty="0"/>
                    </a:p>
                  </a:txBody>
                  <a:tcPr/>
                </a:tc>
              </a:tr>
              <a:tr h="2397512">
                <a:tc>
                  <a:txBody>
                    <a:bodyPr/>
                    <a:lstStyle/>
                    <a:p>
                      <a:endParaRPr lang="en-US" dirty="0"/>
                    </a:p>
                  </a:txBody>
                  <a:tcPr/>
                </a:tc>
                <a:tc>
                  <a:txBody>
                    <a:bodyPr/>
                    <a:lstStyle/>
                    <a:p>
                      <a:endParaRPr lang="en-US" dirty="0"/>
                    </a:p>
                  </a:txBody>
                  <a:tcPr/>
                </a:tc>
              </a:tr>
            </a:tbl>
          </a:graphicData>
        </a:graphic>
      </p:graphicFrame>
      <p:sp>
        <p:nvSpPr>
          <p:cNvPr id="6" name="Rectangle 5"/>
          <p:cNvSpPr/>
          <p:nvPr/>
        </p:nvSpPr>
        <p:spPr>
          <a:xfrm>
            <a:off x="4237463" y="2167274"/>
            <a:ext cx="4443683" cy="646331"/>
          </a:xfrm>
          <a:prstGeom prst="rect">
            <a:avLst/>
          </a:prstGeom>
        </p:spPr>
        <p:txBody>
          <a:bodyPr wrap="square">
            <a:spAutoFit/>
          </a:bodyPr>
          <a:lstStyle/>
          <a:p>
            <a:pPr algn="l"/>
            <a:r>
              <a:rPr lang="en-US" b="1" dirty="0"/>
              <a:t>Accept </a:t>
            </a:r>
            <a:r>
              <a:rPr lang="en-US" b="1" dirty="0" smtClean="0"/>
              <a:t>        Reject</a:t>
            </a:r>
            <a:endParaRPr lang="en-US" b="1" dirty="0"/>
          </a:p>
        </p:txBody>
      </p:sp>
      <p:sp>
        <p:nvSpPr>
          <p:cNvPr id="8" name="Rectangle 7"/>
          <p:cNvSpPr/>
          <p:nvPr/>
        </p:nvSpPr>
        <p:spPr>
          <a:xfrm>
            <a:off x="5285679" y="3300761"/>
            <a:ext cx="490653" cy="1569660"/>
          </a:xfrm>
          <a:prstGeom prst="rect">
            <a:avLst/>
          </a:prstGeom>
        </p:spPr>
        <p:txBody>
          <a:bodyPr wrap="square">
            <a:spAutoFit/>
          </a:bodyPr>
          <a:lstStyle/>
          <a:p>
            <a:r>
              <a:rPr lang="en-US" sz="9600" dirty="0" smtClean="0"/>
              <a:t>$</a:t>
            </a:r>
            <a:endParaRPr lang="en-US" sz="9600" dirty="0"/>
          </a:p>
        </p:txBody>
      </p:sp>
      <p:sp>
        <p:nvSpPr>
          <p:cNvPr id="11" name="Rectangle 10"/>
          <p:cNvSpPr/>
          <p:nvPr/>
        </p:nvSpPr>
        <p:spPr>
          <a:xfrm>
            <a:off x="6824546" y="5616498"/>
            <a:ext cx="2698595" cy="1569660"/>
          </a:xfrm>
          <a:prstGeom prst="rect">
            <a:avLst/>
          </a:prstGeom>
        </p:spPr>
        <p:txBody>
          <a:bodyPr wrap="square">
            <a:spAutoFit/>
          </a:bodyPr>
          <a:lstStyle/>
          <a:p>
            <a:r>
              <a:rPr lang="en-US" sz="9600" smtClean="0"/>
              <a:t>-$</a:t>
            </a:r>
            <a:endParaRPr lang="en-US" sz="9600" dirty="0"/>
          </a:p>
        </p:txBody>
      </p:sp>
      <p:sp>
        <p:nvSpPr>
          <p:cNvPr id="12" name="Rectangle 11"/>
          <p:cNvSpPr/>
          <p:nvPr/>
        </p:nvSpPr>
        <p:spPr>
          <a:xfrm>
            <a:off x="4326673" y="5612784"/>
            <a:ext cx="2471853" cy="1569660"/>
          </a:xfrm>
          <a:prstGeom prst="rect">
            <a:avLst/>
          </a:prstGeom>
        </p:spPr>
        <p:txBody>
          <a:bodyPr wrap="square">
            <a:spAutoFit/>
          </a:bodyPr>
          <a:lstStyle/>
          <a:p>
            <a:r>
              <a:rPr lang="en-US" sz="9600" smtClean="0"/>
              <a:t>-$</a:t>
            </a:r>
            <a:endParaRPr lang="en-US" sz="9600" dirty="0"/>
          </a:p>
        </p:txBody>
      </p:sp>
      <p:sp>
        <p:nvSpPr>
          <p:cNvPr id="13" name="Rectangle 12"/>
          <p:cNvSpPr/>
          <p:nvPr/>
        </p:nvSpPr>
        <p:spPr>
          <a:xfrm>
            <a:off x="7404410" y="3319347"/>
            <a:ext cx="1761892" cy="1569660"/>
          </a:xfrm>
          <a:prstGeom prst="rect">
            <a:avLst/>
          </a:prstGeom>
        </p:spPr>
        <p:txBody>
          <a:bodyPr wrap="square">
            <a:spAutoFit/>
          </a:bodyPr>
          <a:lstStyle/>
          <a:p>
            <a:r>
              <a:rPr lang="en-US" sz="9600"/>
              <a:t>0</a:t>
            </a:r>
            <a:endParaRPr lang="en-US" sz="960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507" y="3233853"/>
            <a:ext cx="1507324" cy="154289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3809" y="5597912"/>
            <a:ext cx="1463747" cy="1498290"/>
          </a:xfrm>
          <a:prstGeom prst="rect">
            <a:avLst/>
          </a:prstGeom>
        </p:spPr>
      </p:pic>
      <p:sp>
        <p:nvSpPr>
          <p:cNvPr id="19" name="Rectangle 1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1" name="Rectangle 20"/>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0202475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7" name="Rectangle 6"/>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608084035"/>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sp>
        <p:nvSpPr>
          <p:cNvPr id="4" name="Rectangle 3"/>
          <p:cNvSpPr/>
          <p:nvPr/>
        </p:nvSpPr>
        <p:spPr>
          <a:xfrm>
            <a:off x="8677042" y="7811869"/>
            <a:ext cx="1492716" cy="646331"/>
          </a:xfrm>
          <a:prstGeom prst="rect">
            <a:avLst/>
          </a:prstGeom>
        </p:spPr>
        <p:txBody>
          <a:bodyPr wrap="none">
            <a:spAutoFit/>
          </a:bodyPr>
          <a:lstStyle/>
          <a:p>
            <a:pPr algn="l"/>
            <a:r>
              <a:rPr lang="en-US" dirty="0" smtClean="0"/>
              <a:t>-$0.34</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6" name="Rectangle 5"/>
          <p:cNvSpPr/>
          <p:nvPr/>
        </p:nvSpPr>
        <p:spPr>
          <a:xfrm>
            <a:off x="3139842" y="7798014"/>
            <a:ext cx="1338828" cy="646331"/>
          </a:xfrm>
          <a:prstGeom prst="rect">
            <a:avLst/>
          </a:prstGeom>
        </p:spPr>
        <p:txBody>
          <a:bodyPr wrap="none">
            <a:spAutoFit/>
          </a:bodyPr>
          <a:lstStyle/>
          <a:p>
            <a:pPr algn="l"/>
            <a:r>
              <a:rPr lang="en-US" dirty="0" smtClean="0"/>
              <a:t>$0.26</a:t>
            </a:r>
            <a:endParaRPr lang="en-US"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523595060"/>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38"/>
          <p:cNvSpPr/>
          <p:nvPr/>
        </p:nvSpPr>
        <p:spPr>
          <a:xfrm>
            <a:off x="5285675" y="8363416"/>
            <a:ext cx="2599232" cy="92431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sp>
        <p:nvSpPr>
          <p:cNvPr id="4" name="Rectangle 3"/>
          <p:cNvSpPr/>
          <p:nvPr/>
        </p:nvSpPr>
        <p:spPr>
          <a:xfrm>
            <a:off x="8677042" y="7811869"/>
            <a:ext cx="1492716" cy="646331"/>
          </a:xfrm>
          <a:prstGeom prst="rect">
            <a:avLst/>
          </a:prstGeom>
        </p:spPr>
        <p:txBody>
          <a:bodyPr wrap="none">
            <a:spAutoFit/>
          </a:bodyPr>
          <a:lstStyle/>
          <a:p>
            <a:pPr algn="l"/>
            <a:r>
              <a:rPr lang="en-US" dirty="0" smtClean="0"/>
              <a:t>-$0.34</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743200"/>
            <a:ext cx="4572000" cy="4572000"/>
          </a:xfrm>
          <a:prstGeom prst="rect">
            <a:avLst/>
          </a:prstGeom>
        </p:spPr>
      </p:pic>
      <p:sp>
        <p:nvSpPr>
          <p:cNvPr id="6" name="Rectangle 5"/>
          <p:cNvSpPr/>
          <p:nvPr/>
        </p:nvSpPr>
        <p:spPr>
          <a:xfrm>
            <a:off x="3139842" y="7798014"/>
            <a:ext cx="1338828" cy="646331"/>
          </a:xfrm>
          <a:prstGeom prst="rect">
            <a:avLst/>
          </a:prstGeom>
        </p:spPr>
        <p:txBody>
          <a:bodyPr wrap="none">
            <a:spAutoFit/>
          </a:bodyPr>
          <a:lstStyle/>
          <a:p>
            <a:pPr algn="l"/>
            <a:r>
              <a:rPr lang="en-US" dirty="0" smtClean="0"/>
              <a:t>$0.26</a:t>
            </a:r>
            <a:endParaRPr lang="en-US" dirty="0"/>
          </a:p>
        </p:txBody>
      </p:sp>
      <p:sp>
        <p:nvSpPr>
          <p:cNvPr id="7" name="Rectangle 6"/>
          <p:cNvSpPr/>
          <p:nvPr/>
        </p:nvSpPr>
        <p:spPr>
          <a:xfrm>
            <a:off x="5790115" y="8485672"/>
            <a:ext cx="1492716" cy="646331"/>
          </a:xfrm>
          <a:prstGeom prst="rect">
            <a:avLst/>
          </a:prstGeom>
        </p:spPr>
        <p:txBody>
          <a:bodyPr wrap="none">
            <a:spAutoFit/>
          </a:bodyPr>
          <a:lstStyle/>
          <a:p>
            <a:pPr algn="l"/>
            <a:r>
              <a:rPr lang="en-US" b="1" dirty="0" smtClean="0"/>
              <a:t>-$0.08</a:t>
            </a:r>
            <a:endParaRPr lang="en-US" b="1" dirty="0"/>
          </a:p>
        </p:txBody>
      </p:sp>
    </p:spTree>
    <p:extLst>
      <p:ext uri="{BB962C8B-B14F-4D97-AF65-F5344CB8AC3E}">
        <p14:creationId xmlns:p14="http://schemas.microsoft.com/office/powerpoint/2010/main" val="161263188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8" name="Picture 7"/>
          <p:cNvPicPr>
            <a:picLocks noChangeAspect="1"/>
          </p:cNvPicPr>
          <p:nvPr/>
        </p:nvPicPr>
        <p:blipFill>
          <a:blip r:embed="rId3"/>
          <a:stretch>
            <a:fillRect/>
          </a:stretch>
        </p:blipFill>
        <p:spPr>
          <a:xfrm>
            <a:off x="2594343" y="-212651"/>
            <a:ext cx="4167371" cy="4167371"/>
          </a:xfrm>
          <a:prstGeom prst="rect">
            <a:avLst/>
          </a:prstGeom>
        </p:spPr>
      </p:pic>
    </p:spTree>
    <p:extLst>
      <p:ext uri="{BB962C8B-B14F-4D97-AF65-F5344CB8AC3E}">
        <p14:creationId xmlns:p14="http://schemas.microsoft.com/office/powerpoint/2010/main" val="1930316638"/>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sym typeface="Times"/>
              </a:rPr>
              <a:t>w</a:t>
            </a:r>
            <a:r>
              <a:rPr lang="en-US" sz="3200"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10" name="Rectangle 9"/>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Tree>
    <p:extLst>
      <p:ext uri="{BB962C8B-B14F-4D97-AF65-F5344CB8AC3E}">
        <p14:creationId xmlns:p14="http://schemas.microsoft.com/office/powerpoint/2010/main" val="68022401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5" name="Rectangle 4"/>
          <p:cNvSpPr/>
          <p:nvPr/>
        </p:nvSpPr>
        <p:spPr>
          <a:xfrm>
            <a:off x="2540000" y="4486597"/>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a:t>
            </a: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8" name="Rectangle 7"/>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1</a:t>
            </a:r>
          </a:p>
        </p:txBody>
      </p:sp>
    </p:spTree>
    <p:extLst>
      <p:ext uri="{BB962C8B-B14F-4D97-AF65-F5344CB8AC3E}">
        <p14:creationId xmlns:p14="http://schemas.microsoft.com/office/powerpoint/2010/main" val="1087704170"/>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sp>
        <p:nvSpPr>
          <p:cNvPr id="3" name="Rectangle 2"/>
          <p:cNvSpPr/>
          <p:nvPr/>
        </p:nvSpPr>
        <p:spPr>
          <a:xfrm>
            <a:off x="2540000" y="4648200"/>
            <a:ext cx="8991600" cy="95410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Value =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sym typeface="Times"/>
              </a:rPr>
              <a:t>1</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1 </a:t>
            </a:r>
            <a:r>
              <a:rPr lang="en-US" sz="3200" dirty="0">
                <a:latin typeface="Helvetica Light" charset="0"/>
                <a:ea typeface="Helvetica Light" charset="0"/>
                <a:cs typeface="Helvetica Light" charset="0"/>
              </a:rPr>
              <a:t>+ </a:t>
            </a:r>
            <a:r>
              <a:rPr lang="en-US" sz="3200" b="1" dirty="0" smtClean="0">
                <a:latin typeface="Helvetica Light" charset="0"/>
                <a:ea typeface="Helvetica Light" charset="0"/>
                <a:cs typeface="Helvetica Light" charset="0"/>
                <a:sym typeface="Times"/>
              </a:rPr>
              <a:t>w</a:t>
            </a:r>
            <a:r>
              <a:rPr lang="en-US" sz="3200" b="1" baseline="-13636" dirty="0" smtClean="0">
                <a:latin typeface="Helvetica Light" charset="0"/>
                <a:ea typeface="Helvetica Light" charset="0"/>
                <a:cs typeface="Helvetica Light" charset="0"/>
              </a:rPr>
              <a:t>2</a:t>
            </a:r>
            <a:r>
              <a:rPr lang="en-US" sz="3200" dirty="0" smtClean="0">
                <a:latin typeface="Helvetica Light" charset="0"/>
                <a:ea typeface="Helvetica Light" charset="0"/>
                <a:cs typeface="Helvetica Light" charset="0"/>
              </a:rPr>
              <a:t>*ValAttribute</a:t>
            </a:r>
            <a:r>
              <a:rPr lang="en-US" sz="3200" baseline="-13636" dirty="0" smtClean="0">
                <a:latin typeface="Helvetica Light" charset="0"/>
                <a:ea typeface="Helvetica Light" charset="0"/>
                <a:cs typeface="Helvetica Light" charset="0"/>
              </a:rPr>
              <a:t>2 </a:t>
            </a:r>
            <a:r>
              <a:rPr lang="en-US" sz="3200" dirty="0">
                <a:latin typeface="Helvetica Light" charset="0"/>
                <a:ea typeface="Helvetica Light" charset="0"/>
                <a:cs typeface="Helvetica Light" charset="0"/>
              </a:rPr>
              <a:t>+ </a:t>
            </a:r>
            <a:r>
              <a:rPr lang="en-US" sz="3200" dirty="0" smtClean="0">
                <a:latin typeface="Helvetica Light" charset="0"/>
                <a:ea typeface="Helvetica Light" charset="0"/>
                <a:cs typeface="Helvetica Light" charset="0"/>
              </a:rPr>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59627798"/>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8"/>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6" name="Rectangle 5"/>
          <p:cNvSpPr/>
          <p:nvPr/>
        </p:nvSpPr>
        <p:spPr>
          <a:xfrm>
            <a:off x="4749800" y="7925305"/>
            <a:ext cx="3647153" cy="646331"/>
          </a:xfrm>
          <a:prstGeom prst="rect">
            <a:avLst/>
          </a:prstGeom>
        </p:spPr>
        <p:txBody>
          <a:bodyPr wrap="none">
            <a:spAutoFit/>
          </a:bodyPr>
          <a:lstStyle/>
          <a:p>
            <a:r>
              <a:rPr lang="en-US" dirty="0" smtClean="0"/>
              <a:t>Accept or Reject</a:t>
            </a:r>
            <a:endParaRPr lang="en-US" dirty="0"/>
          </a:p>
        </p:txBody>
      </p:sp>
      <p:sp>
        <p:nvSpPr>
          <p:cNvPr id="7" name="Rectangle 6"/>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ectangle 8"/>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05009052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9"/>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7" name="Rectangle 6"/>
          <p:cNvSpPr/>
          <p:nvPr/>
        </p:nvSpPr>
        <p:spPr>
          <a:xfrm>
            <a:off x="8677042" y="7655755"/>
            <a:ext cx="1492716" cy="646331"/>
          </a:xfrm>
          <a:prstGeom prst="rect">
            <a:avLst/>
          </a:prstGeom>
        </p:spPr>
        <p:txBody>
          <a:bodyPr wrap="none">
            <a:spAutoFit/>
          </a:bodyPr>
          <a:lstStyle/>
          <a:p>
            <a:pPr algn="l"/>
            <a:r>
              <a:rPr lang="en-US" dirty="0" smtClean="0"/>
              <a:t>-$0.34</a:t>
            </a:r>
            <a:endParaRPr lang="en-US" dirty="0"/>
          </a:p>
        </p:txBody>
      </p:sp>
      <p:sp>
        <p:nvSpPr>
          <p:cNvPr id="8" name="Rectangle 7"/>
          <p:cNvSpPr/>
          <p:nvPr/>
        </p:nvSpPr>
        <p:spPr>
          <a:xfrm>
            <a:off x="1987282" y="7657850"/>
            <a:ext cx="3797835" cy="646331"/>
          </a:xfrm>
          <a:prstGeom prst="rect">
            <a:avLst/>
          </a:prstGeom>
        </p:spPr>
        <p:txBody>
          <a:bodyPr wrap="none">
            <a:spAutoFit/>
          </a:bodyPr>
          <a:lstStyle/>
          <a:p>
            <a:pPr algn="l"/>
            <a:r>
              <a:rPr lang="en-US" smtClean="0"/>
              <a:t>$0.26 x 3 = $0.78</a:t>
            </a:r>
            <a:endParaRPr lang="en-US" dirty="0"/>
          </a:p>
        </p:txBody>
      </p:sp>
      <p:sp>
        <p:nvSpPr>
          <p:cNvPr id="9" name="Rectangle 8"/>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Rectangle 10"/>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64230540"/>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Part 2</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236" y="2743200"/>
            <a:ext cx="4572000"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2943919"/>
            <a:ext cx="4572000" cy="4572000"/>
          </a:xfrm>
          <a:prstGeom prst="rect">
            <a:avLst/>
          </a:prstGeom>
        </p:spPr>
      </p:pic>
      <p:sp>
        <p:nvSpPr>
          <p:cNvPr id="5" name="Rectangle 4"/>
          <p:cNvSpPr/>
          <p:nvPr/>
        </p:nvSpPr>
        <p:spPr>
          <a:xfrm>
            <a:off x="939800" y="2057400"/>
            <a:ext cx="5937062" cy="830997"/>
          </a:xfrm>
          <a:prstGeom prst="rect">
            <a:avLst/>
          </a:prstGeom>
        </p:spPr>
        <p:txBody>
          <a:bodyPr wrap="square">
            <a:spAutoFit/>
          </a:bodyPr>
          <a:lstStyle/>
          <a:p>
            <a:r>
              <a:rPr lang="en-US" sz="4800" b="1" dirty="0" smtClean="0"/>
              <a:t>3X</a:t>
            </a:r>
            <a:endParaRPr lang="en-US" sz="4800" dirty="0"/>
          </a:p>
        </p:txBody>
      </p:sp>
      <p:sp>
        <p:nvSpPr>
          <p:cNvPr id="7" name="Rectangle 6"/>
          <p:cNvSpPr/>
          <p:nvPr/>
        </p:nvSpPr>
        <p:spPr>
          <a:xfrm>
            <a:off x="8677042" y="7655755"/>
            <a:ext cx="1492716" cy="646331"/>
          </a:xfrm>
          <a:prstGeom prst="rect">
            <a:avLst/>
          </a:prstGeom>
        </p:spPr>
        <p:txBody>
          <a:bodyPr wrap="none">
            <a:spAutoFit/>
          </a:bodyPr>
          <a:lstStyle/>
          <a:p>
            <a:pPr algn="l"/>
            <a:r>
              <a:rPr lang="en-US" dirty="0" smtClean="0"/>
              <a:t>-$0.34</a:t>
            </a:r>
            <a:endParaRPr lang="en-US" dirty="0"/>
          </a:p>
        </p:txBody>
      </p:sp>
      <p:sp>
        <p:nvSpPr>
          <p:cNvPr id="8" name="Rectangle 7"/>
          <p:cNvSpPr/>
          <p:nvPr/>
        </p:nvSpPr>
        <p:spPr>
          <a:xfrm>
            <a:off x="1987282" y="7657850"/>
            <a:ext cx="3797835" cy="646331"/>
          </a:xfrm>
          <a:prstGeom prst="rect">
            <a:avLst/>
          </a:prstGeom>
        </p:spPr>
        <p:txBody>
          <a:bodyPr wrap="none">
            <a:spAutoFit/>
          </a:bodyPr>
          <a:lstStyle/>
          <a:p>
            <a:pPr algn="l"/>
            <a:r>
              <a:rPr lang="en-US" smtClean="0"/>
              <a:t>$0.26 x 3 = $0.78</a:t>
            </a:r>
            <a:endParaRPr lang="en-US" dirty="0"/>
          </a:p>
        </p:txBody>
      </p:sp>
      <p:sp>
        <p:nvSpPr>
          <p:cNvPr id="9" name="Shape 138"/>
          <p:cNvSpPr/>
          <p:nvPr/>
        </p:nvSpPr>
        <p:spPr>
          <a:xfrm>
            <a:off x="5285675" y="8497230"/>
            <a:ext cx="2599232" cy="92431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0" name="Rectangle 9"/>
          <p:cNvSpPr/>
          <p:nvPr/>
        </p:nvSpPr>
        <p:spPr>
          <a:xfrm>
            <a:off x="5790115" y="8619486"/>
            <a:ext cx="1338828" cy="646331"/>
          </a:xfrm>
          <a:prstGeom prst="rect">
            <a:avLst/>
          </a:prstGeom>
        </p:spPr>
        <p:txBody>
          <a:bodyPr wrap="none">
            <a:spAutoFit/>
          </a:bodyPr>
          <a:lstStyle/>
          <a:p>
            <a:pPr algn="l"/>
            <a:r>
              <a:rPr lang="en-US" b="1" dirty="0" smtClean="0"/>
              <a:t>$0.44</a:t>
            </a:r>
            <a:endParaRPr lang="en-US" b="1" dirty="0"/>
          </a:p>
        </p:txBody>
      </p:sp>
    </p:spTree>
    <p:extLst>
      <p:ext uri="{BB962C8B-B14F-4D97-AF65-F5344CB8AC3E}">
        <p14:creationId xmlns:p14="http://schemas.microsoft.com/office/powerpoint/2010/main" val="2134837248"/>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Format</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
        <p:nvSpPr>
          <p:cNvPr id="2" name="Rectangle 1"/>
          <p:cNvSpPr/>
          <p:nvPr/>
        </p:nvSpPr>
        <p:spPr>
          <a:xfrm>
            <a:off x="4742947" y="4553635"/>
            <a:ext cx="3595856" cy="2862322"/>
          </a:xfrm>
          <a:prstGeom prst="rect">
            <a:avLst/>
          </a:prstGeom>
        </p:spPr>
        <p:txBody>
          <a:bodyPr wrap="none">
            <a:spAutoFit/>
          </a:bodyPr>
          <a:lstStyle/>
          <a:p>
            <a:pPr algn="l"/>
            <a:r>
              <a:rPr lang="en-US" b="1" dirty="0" smtClean="0">
                <a:latin typeface="Helvetica Light" charset="0"/>
                <a:ea typeface="Helvetica Light" charset="0"/>
                <a:cs typeface="Helvetica Light" charset="0"/>
              </a:rPr>
              <a:t>Part 1</a:t>
            </a:r>
            <a:r>
              <a:rPr lang="en-US" dirty="0" smtClean="0">
                <a:latin typeface="Helvetica Light" charset="0"/>
                <a:ea typeface="Helvetica Light" charset="0"/>
                <a:cs typeface="Helvetica Light" charset="0"/>
              </a:rPr>
              <a:t>: 100 trials</a:t>
            </a:r>
          </a:p>
          <a:p>
            <a:pPr algn="l"/>
            <a:endParaRPr lang="en-US" dirty="0" smtClean="0">
              <a:latin typeface="Helvetica Light" charset="0"/>
              <a:ea typeface="Helvetica Light" charset="0"/>
              <a:cs typeface="Helvetica Light" charset="0"/>
            </a:endParaRPr>
          </a:p>
          <a:p>
            <a:pPr algn="l"/>
            <a:r>
              <a:rPr lang="en-US" b="1" dirty="0" smtClean="0">
                <a:latin typeface="Helvetica Light" charset="0"/>
                <a:ea typeface="Helvetica Light" charset="0"/>
                <a:cs typeface="Helvetica Light" charset="0"/>
              </a:rPr>
              <a:t>Part 2</a:t>
            </a:r>
            <a:r>
              <a:rPr lang="en-US" dirty="0" smtClean="0">
                <a:latin typeface="Helvetica Light" charset="0"/>
                <a:ea typeface="Helvetica Light" charset="0"/>
                <a:cs typeface="Helvetica Light" charset="0"/>
              </a:rPr>
              <a:t>: 200 trials</a:t>
            </a:r>
          </a:p>
          <a:p>
            <a:pPr algn="l"/>
            <a:r>
              <a:rPr lang="en-US" sz="2400" dirty="0">
                <a:latin typeface="Helvetica Light" charset="0"/>
                <a:ea typeface="Helvetica Light" charset="0"/>
                <a:cs typeface="Helvetica Light" charset="0"/>
              </a:rPr>
              <a:t>	50% no </a:t>
            </a:r>
            <a:r>
              <a:rPr lang="en-US" sz="2400" dirty="0" smtClean="0">
                <a:latin typeface="Helvetica Light" charset="0"/>
                <a:ea typeface="Helvetica Light" charset="0"/>
                <a:cs typeface="Helvetica Light" charset="0"/>
              </a:rPr>
              <a:t>multipliers</a:t>
            </a:r>
          </a:p>
          <a:p>
            <a:pPr algn="l"/>
            <a:r>
              <a:rPr lang="en-US" sz="2400" dirty="0">
                <a:latin typeface="Helvetica Light" charset="0"/>
                <a:ea typeface="Helvetica Light" charset="0"/>
                <a:cs typeface="Helvetica Light" charset="0"/>
              </a:rPr>
              <a:t>	</a:t>
            </a:r>
            <a:r>
              <a:rPr lang="en-US" sz="2400" dirty="0" smtClean="0">
                <a:latin typeface="Helvetica Light" charset="0"/>
                <a:ea typeface="Helvetica Light" charset="0"/>
                <a:cs typeface="Helvetica Light" charset="0"/>
              </a:rPr>
              <a:t>40% one multiplier</a:t>
            </a:r>
          </a:p>
          <a:p>
            <a:pPr algn="l"/>
            <a:r>
              <a:rPr lang="en-US" sz="2400" dirty="0">
                <a:latin typeface="Helvetica Light" charset="0"/>
                <a:ea typeface="Helvetica Light" charset="0"/>
                <a:cs typeface="Helvetica Light" charset="0"/>
              </a:rPr>
              <a:t>	10% two </a:t>
            </a:r>
            <a:r>
              <a:rPr lang="en-US" sz="2400" dirty="0" smtClean="0">
                <a:latin typeface="Helvetica Light" charset="0"/>
                <a:ea typeface="Helvetica Light" charset="0"/>
                <a:cs typeface="Helvetica Light" charset="0"/>
              </a:rPr>
              <a:t>multipliers</a:t>
            </a:r>
            <a:endParaRPr lang="en-US" sz="24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413131543"/>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Behavioral Experiment</a:t>
            </a:r>
          </a:p>
          <a:p>
            <a:pPr algn="l"/>
            <a:r>
              <a:rPr lang="en-US" dirty="0" smtClean="0"/>
              <a:t>Personality Survey</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25285839"/>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311400" y="3276600"/>
            <a:ext cx="8991600" cy="2431435"/>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Expected Outcomes: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Difficult decisions take longer</a:t>
            </a: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smtClean="0">
              <a:latin typeface="Helvetica Light" charset="0"/>
              <a:ea typeface="Helvetica Light" charset="0"/>
              <a:cs typeface="Helvetica Light" charset="0"/>
            </a:endParaRP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635000" y="609600"/>
            <a:ext cx="6502400" cy="646331"/>
          </a:xfrm>
          <a:prstGeom prst="rect">
            <a:avLst/>
          </a:prstGeom>
        </p:spPr>
        <p:txBody>
          <a:bodyPr>
            <a:spAutoFit/>
          </a:bodyPr>
          <a:lstStyle/>
          <a:p>
            <a:pPr algn="l"/>
            <a:r>
              <a:rPr lang="en-US" b="1" dirty="0" smtClean="0"/>
              <a:t>Behavioral Experiment</a:t>
            </a:r>
          </a:p>
        </p:txBody>
      </p:sp>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483788762"/>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nvSpPr>
        <p:spPr>
          <a:xfrm>
            <a:off x="4162170" y="4599449"/>
            <a:ext cx="102657" cy="36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700">
                <a:latin typeface="Helvetica"/>
                <a:ea typeface="Helvetica"/>
                <a:cs typeface="Helvetica"/>
                <a:sym typeface="Helvetica"/>
              </a:defRPr>
            </a:pPr>
            <a:endParaRPr dirty="0"/>
          </a:p>
        </p:txBody>
      </p:sp>
      <p:sp>
        <p:nvSpPr>
          <p:cNvPr id="6" name="Rectangle 5"/>
          <p:cNvSpPr/>
          <p:nvPr/>
        </p:nvSpPr>
        <p:spPr>
          <a:xfrm>
            <a:off x="2311400" y="3276600"/>
            <a:ext cx="8991600" cy="2923877"/>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b="1" dirty="0" smtClean="0">
                <a:latin typeface="Helvetica Light" charset="0"/>
                <a:ea typeface="Helvetica Light" charset="0"/>
                <a:cs typeface="Helvetica Light" charset="0"/>
              </a:rPr>
              <a:t>Expected Outcomes: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Difficult decisions take longer</a:t>
            </a: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3200" dirty="0" smtClean="0">
              <a:latin typeface="Helvetica Light" charset="0"/>
              <a:ea typeface="Helvetica Light" charset="0"/>
              <a:cs typeface="Helvetica Light" charset="0"/>
            </a:endParaRPr>
          </a:p>
          <a:p>
            <a:pPr marL="514350" indent="-51435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3200" dirty="0" smtClean="0">
                <a:latin typeface="Helvetica Light" charset="0"/>
                <a:ea typeface="Helvetica Light" charset="0"/>
                <a:cs typeface="Helvetica Light" charset="0"/>
              </a:rPr>
              <a:t>Re-weighting requires extra mechanisms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latin typeface="Helvetica Light" charset="0"/>
              <a:ea typeface="Helvetica Light" charset="0"/>
              <a:cs typeface="Helvetica Light" charset="0"/>
            </a:endParaRPr>
          </a:p>
        </p:txBody>
      </p:sp>
      <p:sp>
        <p:nvSpPr>
          <p:cNvPr id="4" name="Rectangle 3"/>
          <p:cNvSpPr/>
          <p:nvPr/>
        </p:nvSpPr>
        <p:spPr>
          <a:xfrm>
            <a:off x="635000" y="609600"/>
            <a:ext cx="6502400" cy="646331"/>
          </a:xfrm>
          <a:prstGeom prst="rect">
            <a:avLst/>
          </a:prstGeom>
        </p:spPr>
        <p:txBody>
          <a:bodyPr>
            <a:spAutoFit/>
          </a:bodyPr>
          <a:lstStyle/>
          <a:p>
            <a:pPr algn="l"/>
            <a:r>
              <a:rPr lang="en-US" b="1" dirty="0" smtClean="0"/>
              <a:t>Behavioral Experiment</a:t>
            </a:r>
          </a:p>
        </p:txBody>
      </p:sp>
      <p:sp>
        <p:nvSpPr>
          <p:cNvPr id="8" name="Rectangle 7"/>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ectangle 9"/>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45861833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8" name="Picture 7"/>
          <p:cNvPicPr>
            <a:picLocks noChangeAspect="1"/>
          </p:cNvPicPr>
          <p:nvPr/>
        </p:nvPicPr>
        <p:blipFill>
          <a:blip r:embed="rId3"/>
          <a:stretch>
            <a:fillRect/>
          </a:stretch>
        </p:blipFill>
        <p:spPr>
          <a:xfrm>
            <a:off x="8761226" y="723015"/>
            <a:ext cx="5871535" cy="5871535"/>
          </a:xfrm>
          <a:prstGeom prst="rect">
            <a:avLst/>
          </a:prstGeom>
        </p:spPr>
      </p:pic>
      <p:sp>
        <p:nvSpPr>
          <p:cNvPr id="9" name="Rectangle 8"/>
          <p:cNvSpPr/>
          <p:nvPr/>
        </p:nvSpPr>
        <p:spPr>
          <a:xfrm>
            <a:off x="9483060" y="368596"/>
            <a:ext cx="4232939"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10" name="Picture 9"/>
          <p:cNvPicPr>
            <a:picLocks noChangeAspect="1"/>
          </p:cNvPicPr>
          <p:nvPr/>
        </p:nvPicPr>
        <p:blipFill>
          <a:blip r:embed="rId4"/>
          <a:stretch>
            <a:fillRect/>
          </a:stretch>
        </p:blipFill>
        <p:spPr>
          <a:xfrm>
            <a:off x="2594343" y="-212651"/>
            <a:ext cx="4167371" cy="4167371"/>
          </a:xfrm>
          <a:prstGeom prst="rect">
            <a:avLst/>
          </a:prstGeom>
        </p:spPr>
      </p:pic>
    </p:spTree>
    <p:extLst>
      <p:ext uri="{BB962C8B-B14F-4D97-AF65-F5344CB8AC3E}">
        <p14:creationId xmlns:p14="http://schemas.microsoft.com/office/powerpoint/2010/main" val="2101254602"/>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Imaging Experiment</a:t>
            </a:r>
          </a:p>
          <a:p>
            <a:pPr algn="l"/>
            <a:r>
              <a:rPr lang="en-US" dirty="0" smtClean="0"/>
              <a:t>fMRI &amp; EEG</a:t>
            </a:r>
          </a:p>
        </p:txBody>
      </p:sp>
      <p:pic>
        <p:nvPicPr>
          <p:cNvPr id="2" name="Picture 1"/>
          <p:cNvPicPr>
            <a:picLocks noChangeAspect="1"/>
          </p:cNvPicPr>
          <p:nvPr/>
        </p:nvPicPr>
        <p:blipFill>
          <a:blip r:embed="rId3"/>
          <a:stretch>
            <a:fillRect/>
          </a:stretch>
        </p:blipFill>
        <p:spPr>
          <a:xfrm>
            <a:off x="1092200" y="3124200"/>
            <a:ext cx="4709934" cy="4445000"/>
          </a:xfrm>
          <a:prstGeom prst="rect">
            <a:avLst/>
          </a:prstGeom>
        </p:spPr>
      </p:pic>
      <p:pic>
        <p:nvPicPr>
          <p:cNvPr id="4" name="Picture 3"/>
          <p:cNvPicPr>
            <a:picLocks noChangeAspect="1"/>
          </p:cNvPicPr>
          <p:nvPr/>
        </p:nvPicPr>
        <p:blipFill>
          <a:blip r:embed="rId4"/>
          <a:stretch>
            <a:fillRect/>
          </a:stretch>
        </p:blipFill>
        <p:spPr>
          <a:xfrm>
            <a:off x="6426200" y="3708400"/>
            <a:ext cx="4635500" cy="3860800"/>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753921277"/>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Experiment</a:t>
            </a:r>
          </a:p>
          <a:p>
            <a:pPr algn="l"/>
            <a:r>
              <a:rPr lang="en-US" dirty="0" smtClean="0"/>
              <a:t>analysis</a:t>
            </a:r>
          </a:p>
        </p:txBody>
      </p:sp>
      <p:sp>
        <p:nvSpPr>
          <p:cNvPr id="5" name="Rectangle 4"/>
          <p:cNvSpPr/>
          <p:nvPr/>
        </p:nvSpPr>
        <p:spPr>
          <a:xfrm>
            <a:off x="1701800" y="3352800"/>
            <a:ext cx="9993199" cy="2123658"/>
          </a:xfrm>
          <a:prstGeom prst="rect">
            <a:avLst/>
          </a:prstGeom>
        </p:spPr>
        <p:txBody>
          <a:bodyPr wrap="square">
            <a:spAutoFit/>
          </a:bodyPr>
          <a:lstStyle/>
          <a:p>
            <a:pPr algn="l"/>
            <a:r>
              <a:rPr lang="en-US" dirty="0" smtClean="0"/>
              <a:t>1. Drift Diffusion Model Analysis</a:t>
            </a:r>
          </a:p>
          <a:p>
            <a:pPr algn="l"/>
            <a:r>
              <a:rPr lang="en-US" dirty="0"/>
              <a:t>	</a:t>
            </a:r>
            <a:r>
              <a:rPr lang="en-US" sz="2400" dirty="0" smtClean="0"/>
              <a:t>Affect of multipliers on attribute weighting</a:t>
            </a:r>
          </a:p>
          <a:p>
            <a:pPr algn="l"/>
            <a:endParaRPr lang="en-US" sz="2400" dirty="0" smtClean="0"/>
          </a:p>
          <a:p>
            <a:pPr algn="l"/>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614663359"/>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1200329"/>
          </a:xfrm>
          <a:prstGeom prst="rect">
            <a:avLst/>
          </a:prstGeom>
        </p:spPr>
        <p:txBody>
          <a:bodyPr>
            <a:spAutoFit/>
          </a:bodyPr>
          <a:lstStyle/>
          <a:p>
            <a:pPr algn="l"/>
            <a:r>
              <a:rPr lang="en-US" b="1" dirty="0" smtClean="0"/>
              <a:t>Experiment</a:t>
            </a:r>
          </a:p>
          <a:p>
            <a:pPr algn="l"/>
            <a:r>
              <a:rPr lang="en-US" dirty="0" smtClean="0"/>
              <a:t>analysis</a:t>
            </a:r>
          </a:p>
        </p:txBody>
      </p:sp>
      <p:sp>
        <p:nvSpPr>
          <p:cNvPr id="5" name="Rectangle 4"/>
          <p:cNvSpPr/>
          <p:nvPr/>
        </p:nvSpPr>
        <p:spPr>
          <a:xfrm>
            <a:off x="1701800" y="3352800"/>
            <a:ext cx="9993199" cy="3600986"/>
          </a:xfrm>
          <a:prstGeom prst="rect">
            <a:avLst/>
          </a:prstGeom>
        </p:spPr>
        <p:txBody>
          <a:bodyPr wrap="square">
            <a:spAutoFit/>
          </a:bodyPr>
          <a:lstStyle/>
          <a:p>
            <a:pPr algn="l"/>
            <a:r>
              <a:rPr lang="en-US" dirty="0" smtClean="0"/>
              <a:t>1. Drift Diffusion Model Analysis</a:t>
            </a:r>
          </a:p>
          <a:p>
            <a:pPr algn="l"/>
            <a:r>
              <a:rPr lang="en-US" dirty="0"/>
              <a:t>	</a:t>
            </a:r>
            <a:r>
              <a:rPr lang="en-US" sz="2400" dirty="0" smtClean="0"/>
              <a:t>Affect of multipliers on attribute weighting</a:t>
            </a:r>
          </a:p>
          <a:p>
            <a:pPr algn="l"/>
            <a:endParaRPr lang="en-US" sz="2400" dirty="0" smtClean="0"/>
          </a:p>
          <a:p>
            <a:pPr algn="l"/>
            <a:r>
              <a:rPr lang="en-US" dirty="0" smtClean="0"/>
              <a:t>2. Neural Representation of Value/Weight </a:t>
            </a:r>
          </a:p>
          <a:p>
            <a:pPr algn="l"/>
            <a:r>
              <a:rPr lang="en-US" sz="2400" dirty="0"/>
              <a:t>	</a:t>
            </a:r>
            <a:r>
              <a:rPr lang="en-US" sz="2400" dirty="0" smtClean="0"/>
              <a:t>modeled reweighting vs. brain region activation (</a:t>
            </a:r>
            <a:r>
              <a:rPr lang="en-US" sz="2400" dirty="0" err="1" smtClean="0"/>
              <a:t>vmPFC</a:t>
            </a:r>
            <a:r>
              <a:rPr lang="en-US" sz="2400" dirty="0" smtClean="0"/>
              <a:t>, FFA, PPA)</a:t>
            </a:r>
          </a:p>
          <a:p>
            <a:pPr algn="l"/>
            <a:endParaRPr lang="en-US" dirty="0" smtClean="0"/>
          </a:p>
          <a:p>
            <a:pPr algn="l"/>
            <a:endParaRPr lang="en-US" dirty="0"/>
          </a:p>
        </p:txBody>
      </p:sp>
      <p:sp>
        <p:nvSpPr>
          <p:cNvPr id="6" name="Rectangle 5"/>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ectangle 7"/>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156768729"/>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2978847"/>
            <a:ext cx="8602571" cy="379591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   </a:t>
            </a:r>
            <a:r>
              <a:rPr lang="en-US" sz="2400" dirty="0" smtClean="0"/>
              <a:t>Where in the brain is attribute </a:t>
            </a:r>
            <a:r>
              <a:rPr lang="en-US" sz="2400" b="1" dirty="0" smtClean="0"/>
              <a:t>valuation</a:t>
            </a:r>
            <a:r>
              <a:rPr lang="en-US" sz="2400" dirty="0" smtClean="0"/>
              <a:t> happening?</a:t>
            </a:r>
          </a:p>
          <a:p>
            <a:pPr marL="342900" indent="-342900" algn="l" defTabSz="45720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2.   </a:t>
            </a:r>
            <a:r>
              <a:rPr lang="en-US" sz="2400" dirty="0" smtClean="0"/>
              <a:t>Where in the brain is attribute </a:t>
            </a:r>
            <a:r>
              <a:rPr lang="en-US" sz="2400" b="1" dirty="0" smtClean="0"/>
              <a:t>weighting</a:t>
            </a:r>
            <a:r>
              <a:rPr lang="en-US" sz="2400" dirty="0" smtClean="0"/>
              <a:t> happening?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a. Cortical Areas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b. Ventromedial Prefrontal Cortex</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a:t>	</a:t>
            </a:r>
            <a:r>
              <a:rPr lang="en-US" sz="2400" dirty="0" smtClean="0"/>
              <a:t>c. Functional Pathways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dirty="0" smtClean="0"/>
              <a:t>	d. ???</a:t>
            </a:r>
          </a:p>
          <a:p>
            <a:pPr marL="342900" indent="-342900" algn="l" defTabSz="457200">
              <a:buFontTx/>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3.   </a:t>
            </a:r>
            <a:r>
              <a:rPr lang="en-US" sz="2400" dirty="0" smtClean="0"/>
              <a:t>How do we </a:t>
            </a:r>
            <a:r>
              <a:rPr lang="en-US" sz="2400" b="1" dirty="0" smtClean="0"/>
              <a:t>re-weight</a:t>
            </a:r>
            <a:r>
              <a:rPr lang="en-US" sz="2400" dirty="0" smtClean="0"/>
              <a:t> attributes?</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Initial Questions</a:t>
            </a:r>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968359" y="9351589"/>
            <a:ext cx="1140057" cy="400110"/>
          </a:xfrm>
          <a:prstGeom prst="rect">
            <a:avLst/>
          </a:prstGeom>
        </p:spPr>
        <p:txBody>
          <a:bodyPr wrap="none">
            <a:spAutoFit/>
          </a:bodyPr>
          <a:lstStyle/>
          <a:p>
            <a:r>
              <a:rPr lang="en-US" sz="2000" dirty="0" smtClean="0"/>
              <a:t>DESIGN</a:t>
            </a:r>
            <a:endParaRPr lang="en-US" sz="2000" dirty="0"/>
          </a:p>
        </p:txBody>
      </p:sp>
    </p:spTree>
    <p:extLst>
      <p:ext uri="{BB962C8B-B14F-4D97-AF65-F5344CB8AC3E}">
        <p14:creationId xmlns:p14="http://schemas.microsoft.com/office/powerpoint/2010/main" val="248185389"/>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5" name="Shape 145"/>
          <p:cNvSpPr/>
          <p:nvPr/>
        </p:nvSpPr>
        <p:spPr>
          <a:xfrm>
            <a:off x="3553023" y="4312024"/>
            <a:ext cx="5898754" cy="1461247"/>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6" name="Shape 146"/>
          <p:cNvSpPr/>
          <p:nvPr/>
        </p:nvSpPr>
        <p:spPr>
          <a:xfrm>
            <a:off x="4509871" y="4524333"/>
            <a:ext cx="3985065"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RESULTS</a:t>
            </a:r>
            <a:endParaRPr lang="en-US" dirty="0" smtClean="0"/>
          </a:p>
          <a:p>
            <a:endParaRPr dirty="0"/>
          </a:p>
        </p:txBody>
      </p:sp>
    </p:spTree>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4602539" y="4043610"/>
            <a:ext cx="3799722" cy="111825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6600" b="1" dirty="0" smtClean="0"/>
              <a:t>V1</a:t>
            </a:r>
            <a:endParaRPr sz="66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Behavioral Study</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2002561506"/>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201114" y="4453979"/>
            <a:ext cx="8602571"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40 (18 with questionnaires)</a:t>
            </a:r>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V1 Numbers</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91008122"/>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4602539" y="4043610"/>
            <a:ext cx="3799722" cy="111825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6600" b="1" dirty="0" smtClean="0"/>
              <a:t>V2</a:t>
            </a:r>
            <a:endParaRPr sz="66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Behavioral Study</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504095200"/>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201114" y="4453979"/>
            <a:ext cx="8602571"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45 with questionnaires</a:t>
            </a:r>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 Numbers</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46695484"/>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646331"/>
          </a:xfrm>
          <a:prstGeom prst="rect">
            <a:avLst/>
          </a:prstGeom>
        </p:spPr>
        <p:txBody>
          <a:bodyPr>
            <a:spAutoFit/>
          </a:bodyPr>
          <a:lstStyle/>
          <a:p>
            <a:pPr algn="l"/>
            <a:r>
              <a:rPr lang="en-US" b="1" dirty="0" smtClean="0"/>
              <a:t>V2 Numbers</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484531"/>
            <a:ext cx="11220602" cy="7485699"/>
          </a:xfrm>
          <a:prstGeom prst="rect">
            <a:avLst/>
          </a:prstGeom>
        </p:spPr>
      </p:pic>
    </p:spTree>
    <p:extLst>
      <p:ext uri="{BB962C8B-B14F-4D97-AF65-F5344CB8AC3E}">
        <p14:creationId xmlns:p14="http://schemas.microsoft.com/office/powerpoint/2010/main" val="543935057"/>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
        <p:nvSpPr>
          <p:cNvPr id="2" name="Rectangle 1"/>
          <p:cNvSpPr/>
          <p:nvPr/>
        </p:nvSpPr>
        <p:spPr>
          <a:xfrm>
            <a:off x="4191516" y="4553635"/>
            <a:ext cx="4621779" cy="646331"/>
          </a:xfrm>
          <a:prstGeom prst="rect">
            <a:avLst/>
          </a:prstGeom>
        </p:spPr>
        <p:txBody>
          <a:bodyPr wrap="none">
            <a:spAutoFit/>
          </a:bodyPr>
          <a:lstStyle/>
          <a:p>
            <a:r>
              <a:rPr lang="en-US" dirty="0" smtClean="0"/>
              <a:t>Multi Attribute Choice</a:t>
            </a:r>
            <a:endParaRPr lang="en-US" dirty="0"/>
          </a:p>
        </p:txBody>
      </p:sp>
      <p:pic>
        <p:nvPicPr>
          <p:cNvPr id="6" name="Picture 5"/>
          <p:cNvPicPr>
            <a:picLocks noChangeAspect="1"/>
          </p:cNvPicPr>
          <p:nvPr/>
        </p:nvPicPr>
        <p:blipFill>
          <a:blip r:embed="rId3"/>
          <a:stretch>
            <a:fillRect/>
          </a:stretch>
        </p:blipFill>
        <p:spPr>
          <a:xfrm>
            <a:off x="532851" y="4401880"/>
            <a:ext cx="3280820" cy="4657060"/>
          </a:xfrm>
          <a:prstGeom prst="rect">
            <a:avLst/>
          </a:prstGeom>
        </p:spPr>
      </p:pic>
      <p:pic>
        <p:nvPicPr>
          <p:cNvPr id="8" name="Picture 7"/>
          <p:cNvPicPr>
            <a:picLocks noChangeAspect="1"/>
          </p:cNvPicPr>
          <p:nvPr/>
        </p:nvPicPr>
        <p:blipFill>
          <a:blip r:embed="rId4"/>
          <a:stretch>
            <a:fillRect/>
          </a:stretch>
        </p:blipFill>
        <p:spPr>
          <a:xfrm>
            <a:off x="8761226" y="723015"/>
            <a:ext cx="5871535" cy="5871535"/>
          </a:xfrm>
          <a:prstGeom prst="rect">
            <a:avLst/>
          </a:prstGeom>
        </p:spPr>
      </p:pic>
      <p:pic>
        <p:nvPicPr>
          <p:cNvPr id="9" name="Picture 8"/>
          <p:cNvPicPr>
            <a:picLocks noChangeAspect="1"/>
          </p:cNvPicPr>
          <p:nvPr/>
        </p:nvPicPr>
        <p:blipFill>
          <a:blip r:embed="rId5"/>
          <a:stretch>
            <a:fillRect/>
          </a:stretch>
        </p:blipFill>
        <p:spPr>
          <a:xfrm>
            <a:off x="2594343" y="-212651"/>
            <a:ext cx="4167371" cy="4167371"/>
          </a:xfrm>
          <a:prstGeom prst="rect">
            <a:avLst/>
          </a:prstGeom>
        </p:spPr>
      </p:pic>
      <p:sp>
        <p:nvSpPr>
          <p:cNvPr id="10" name="Rectangle 9"/>
          <p:cNvSpPr/>
          <p:nvPr/>
        </p:nvSpPr>
        <p:spPr>
          <a:xfrm>
            <a:off x="9483060" y="368596"/>
            <a:ext cx="4232939"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444674744"/>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2387600"/>
            <a:ext cx="8813800" cy="4965700"/>
          </a:xfrm>
          <a:prstGeom prst="rect">
            <a:avLst/>
          </a:prstGeom>
        </p:spPr>
      </p:pic>
      <p:sp>
        <p:nvSpPr>
          <p:cNvPr id="8" name="Rectangle 7"/>
          <p:cNvSpPr/>
          <p:nvPr/>
        </p:nvSpPr>
        <p:spPr>
          <a:xfrm>
            <a:off x="4844738" y="1255931"/>
            <a:ext cx="3315331" cy="461665"/>
          </a:xfrm>
          <a:prstGeom prst="rect">
            <a:avLst/>
          </a:prstGeom>
        </p:spPr>
        <p:txBody>
          <a:bodyPr wrap="none">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Earnings v. Accuracy</a:t>
            </a:r>
            <a:endParaRPr lang="en-US" sz="2400" b="1" dirty="0"/>
          </a:p>
        </p:txBody>
      </p:sp>
    </p:spTree>
    <p:extLst>
      <p:ext uri="{BB962C8B-B14F-4D97-AF65-F5344CB8AC3E}">
        <p14:creationId xmlns:p14="http://schemas.microsoft.com/office/powerpoint/2010/main" val="800565242"/>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2387600"/>
            <a:ext cx="8813800" cy="4965700"/>
          </a:xfrm>
          <a:prstGeom prst="rect">
            <a:avLst/>
          </a:prstGeom>
        </p:spPr>
      </p:pic>
      <p:sp>
        <p:nvSpPr>
          <p:cNvPr id="8" name="Rectangle 7"/>
          <p:cNvSpPr/>
          <p:nvPr/>
        </p:nvSpPr>
        <p:spPr>
          <a:xfrm>
            <a:off x="4487270" y="1255931"/>
            <a:ext cx="4030270" cy="461665"/>
          </a:xfrm>
          <a:prstGeom prst="rect">
            <a:avLst/>
          </a:prstGeom>
        </p:spPr>
        <p:txBody>
          <a:bodyPr wrap="none">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Earnings v. Reaction Time</a:t>
            </a:r>
            <a:endParaRPr lang="en-US" sz="24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00" y="2374900"/>
            <a:ext cx="8826500" cy="4991100"/>
          </a:xfrm>
          <a:prstGeom prst="rect">
            <a:avLst/>
          </a:prstGeom>
        </p:spPr>
      </p:pic>
    </p:spTree>
    <p:extLst>
      <p:ext uri="{BB962C8B-B14F-4D97-AF65-F5344CB8AC3E}">
        <p14:creationId xmlns:p14="http://schemas.microsoft.com/office/powerpoint/2010/main" val="997408278"/>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2387600"/>
            <a:ext cx="8813800" cy="4965700"/>
          </a:xfrm>
          <a:prstGeom prst="rect">
            <a:avLst/>
          </a:prstGeom>
        </p:spPr>
      </p:pic>
      <p:sp>
        <p:nvSpPr>
          <p:cNvPr id="8" name="Rectangle 7"/>
          <p:cNvSpPr/>
          <p:nvPr/>
        </p:nvSpPr>
        <p:spPr>
          <a:xfrm>
            <a:off x="4564214" y="1255931"/>
            <a:ext cx="3876382" cy="461665"/>
          </a:xfrm>
          <a:prstGeom prst="rect">
            <a:avLst/>
          </a:prstGeom>
        </p:spPr>
        <p:txBody>
          <a:bodyPr wrap="none">
            <a:spAutoFit/>
          </a:bodyPr>
          <a:lstStyle/>
          <a:p>
            <a:pPr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Earnings v. Image Swaps</a:t>
            </a:r>
            <a:endParaRPr lang="en-US" sz="2400"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800" y="2374900"/>
            <a:ext cx="8826500" cy="49911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500" y="2400300"/>
            <a:ext cx="8801100" cy="4940300"/>
          </a:xfrm>
          <a:prstGeom prst="rect">
            <a:avLst/>
          </a:prstGeom>
        </p:spPr>
      </p:pic>
    </p:spTree>
    <p:extLst>
      <p:ext uri="{BB962C8B-B14F-4D97-AF65-F5344CB8AC3E}">
        <p14:creationId xmlns:p14="http://schemas.microsoft.com/office/powerpoint/2010/main" val="1401413264"/>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456174"/>
            <a:ext cx="8602571"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Selection of subjects (data cleaning)</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901081483"/>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271508"/>
            <a:ext cx="8602571"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Multiplier Effects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*1 multiplier faster than 0 or 2</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736003141"/>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271508"/>
            <a:ext cx="8602571"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Concept of flip trials</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*mediocre results</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805767641"/>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086842"/>
            <a:ext cx="8602571" cy="157992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Modeling (</a:t>
            </a:r>
            <a:r>
              <a:rPr lang="en-US" sz="2400" b="1" dirty="0" err="1" smtClean="0"/>
              <a:t>lme</a:t>
            </a:r>
            <a:r>
              <a:rPr lang="en-US" sz="2400" b="1" dirty="0" smtClean="0"/>
              <a:t>)</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endParaRPr lang="en-US" sz="2400" b="1" dirty="0" smtClean="0"/>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err="1" smtClean="0"/>
              <a:t>Mult</a:t>
            </a:r>
            <a:r>
              <a:rPr lang="en-US" sz="2400" b="1" dirty="0" smtClean="0"/>
              <a:t> are significant (but only insofar as tied to value?)</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424236478"/>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271508"/>
            <a:ext cx="8602571"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Questionnaires </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No real effects</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1857609850"/>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nvSpPr>
        <p:spPr>
          <a:xfrm>
            <a:off x="2637857" y="4271508"/>
            <a:ext cx="8602571" cy="121058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EXPLAIN:</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Stroop</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2400" b="1" dirty="0" smtClean="0"/>
              <a:t>No significant results</a:t>
            </a:r>
            <a:endParaRPr sz="2400" dirty="0"/>
          </a:p>
        </p:txBody>
      </p:sp>
      <p:sp>
        <p:nvSpPr>
          <p:cNvPr id="3" name="Rectangle 2"/>
          <p:cNvSpPr/>
          <p:nvPr/>
        </p:nvSpPr>
        <p:spPr>
          <a:xfrm>
            <a:off x="635000" y="609600"/>
            <a:ext cx="6502400" cy="646331"/>
          </a:xfrm>
          <a:prstGeom prst="rect">
            <a:avLst/>
          </a:prstGeom>
        </p:spPr>
        <p:txBody>
          <a:bodyPr>
            <a:spAutoFit/>
          </a:bodyPr>
          <a:lstStyle/>
          <a:p>
            <a:pPr algn="l"/>
            <a:r>
              <a:rPr lang="en-US" b="1" dirty="0" smtClean="0"/>
              <a:t>V2</a:t>
            </a:r>
            <a:endParaRPr lang="en-US" b="1" dirty="0" smtClean="0"/>
          </a:p>
        </p:txBody>
      </p:sp>
      <p:sp>
        <p:nvSpPr>
          <p:cNvPr id="4" name="Rectangle 3"/>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Rectangle 5"/>
          <p:cNvSpPr/>
          <p:nvPr/>
        </p:nvSpPr>
        <p:spPr>
          <a:xfrm>
            <a:off x="10889012" y="9351589"/>
            <a:ext cx="1298753" cy="400110"/>
          </a:xfrm>
          <a:prstGeom prst="rect">
            <a:avLst/>
          </a:prstGeom>
        </p:spPr>
        <p:txBody>
          <a:bodyPr wrap="none">
            <a:spAutoFit/>
          </a:bodyPr>
          <a:lstStyle/>
          <a:p>
            <a:r>
              <a:rPr lang="en-US" sz="2000" dirty="0" smtClean="0"/>
              <a:t>RESULTS</a:t>
            </a:r>
            <a:endParaRPr lang="en-US" sz="2000" dirty="0"/>
          </a:p>
        </p:txBody>
      </p:sp>
    </p:spTree>
    <p:extLst>
      <p:ext uri="{BB962C8B-B14F-4D97-AF65-F5344CB8AC3E}">
        <p14:creationId xmlns:p14="http://schemas.microsoft.com/office/powerpoint/2010/main" val="260650486"/>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5" name="Shape 145"/>
          <p:cNvSpPr/>
          <p:nvPr/>
        </p:nvSpPr>
        <p:spPr>
          <a:xfrm>
            <a:off x="4249271" y="3505200"/>
            <a:ext cx="4554070" cy="253089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6" name="Shape 146"/>
          <p:cNvSpPr/>
          <p:nvPr/>
        </p:nvSpPr>
        <p:spPr>
          <a:xfrm>
            <a:off x="5064510" y="3717509"/>
            <a:ext cx="2875787"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NEXT</a:t>
            </a:r>
            <a:endParaRPr lang="en-US" dirty="0" smtClean="0"/>
          </a:p>
          <a:p>
            <a:r>
              <a:rPr lang="en-US" dirty="0" smtClean="0"/>
              <a:t>STEPS</a:t>
            </a:r>
            <a:endParaRPr dirty="0"/>
          </a:p>
        </p:txBody>
      </p:sp>
    </p:spTree>
    <p:extLst>
      <p:ext uri="{BB962C8B-B14F-4D97-AF65-F5344CB8AC3E}">
        <p14:creationId xmlns:p14="http://schemas.microsoft.com/office/powerpoint/2010/main" val="24410444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2017464" y="4464049"/>
            <a:ext cx="896987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This is about the neural mechanisms by which people are doing the integration in decision making</a:t>
            </a:r>
          </a:p>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latin typeface="Helvetica"/>
                <a:ea typeface="Helvetica"/>
                <a:cs typeface="Helvetica"/>
                <a:sym typeface="Helvetica"/>
              </a:defRPr>
            </a:pPr>
            <a:r>
              <a:rPr dirty="0"/>
              <a:t>Idea of disentangling multi-attribute choice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50" y="505568"/>
            <a:ext cx="10822099" cy="9408086"/>
          </a:xfrm>
          <a:prstGeom prst="rect">
            <a:avLst/>
          </a:prstGeom>
        </p:spPr>
      </p:pic>
      <p:sp>
        <p:nvSpPr>
          <p:cNvPr id="3" name="Rectangle 2"/>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Rectangle 4"/>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Rectangle 3"/>
          <p:cNvSpPr/>
          <p:nvPr/>
        </p:nvSpPr>
        <p:spPr>
          <a:xfrm>
            <a:off x="10532342" y="9351589"/>
            <a:ext cx="2012089" cy="400110"/>
          </a:xfrm>
          <a:prstGeom prst="rect">
            <a:avLst/>
          </a:prstGeom>
        </p:spPr>
        <p:txBody>
          <a:bodyPr wrap="none">
            <a:spAutoFit/>
          </a:bodyPr>
          <a:lstStyle/>
          <a:p>
            <a:r>
              <a:rPr lang="en-US" sz="2000" dirty="0"/>
              <a:t>BACKGROUND</a:t>
            </a:r>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703867" y="9351589"/>
            <a:ext cx="1669047" cy="400110"/>
          </a:xfrm>
          <a:prstGeom prst="rect">
            <a:avLst/>
          </a:prstGeom>
        </p:spPr>
        <p:txBody>
          <a:bodyPr wrap="none">
            <a:spAutoFit/>
          </a:bodyPr>
          <a:lstStyle/>
          <a:p>
            <a:r>
              <a:rPr lang="en-US" sz="2000" dirty="0" smtClean="0"/>
              <a:t>NEXT STEPS</a:t>
            </a:r>
            <a:endParaRPr lang="en-US" sz="2000" dirty="0"/>
          </a:p>
        </p:txBody>
      </p:sp>
      <p:sp>
        <p:nvSpPr>
          <p:cNvPr id="2" name="Rectangle 1"/>
          <p:cNvSpPr/>
          <p:nvPr/>
        </p:nvSpPr>
        <p:spPr>
          <a:xfrm>
            <a:off x="770965" y="578678"/>
            <a:ext cx="4446494" cy="707886"/>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000" b="1" dirty="0"/>
              <a:t>f</a:t>
            </a:r>
            <a:r>
              <a:rPr lang="en-US" sz="4000" b="1" dirty="0" smtClean="0"/>
              <a:t>MRI: ANALYSIS</a:t>
            </a:r>
            <a:endParaRPr lang="en-US" sz="4000" b="1" dirty="0"/>
          </a:p>
        </p:txBody>
      </p:sp>
    </p:spTree>
    <p:extLst>
      <p:ext uri="{BB962C8B-B14F-4D97-AF65-F5344CB8AC3E}">
        <p14:creationId xmlns:p14="http://schemas.microsoft.com/office/powerpoint/2010/main" val="818893762"/>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703867" y="9351589"/>
            <a:ext cx="1669047" cy="400110"/>
          </a:xfrm>
          <a:prstGeom prst="rect">
            <a:avLst/>
          </a:prstGeom>
        </p:spPr>
        <p:txBody>
          <a:bodyPr wrap="none">
            <a:spAutoFit/>
          </a:bodyPr>
          <a:lstStyle/>
          <a:p>
            <a:r>
              <a:rPr lang="en-US" sz="2000" dirty="0" smtClean="0"/>
              <a:t>NEXT STEPS</a:t>
            </a:r>
            <a:endParaRPr lang="en-US" sz="2000" dirty="0"/>
          </a:p>
        </p:txBody>
      </p:sp>
      <p:sp>
        <p:nvSpPr>
          <p:cNvPr id="2" name="Rectangle 1"/>
          <p:cNvSpPr/>
          <p:nvPr/>
        </p:nvSpPr>
        <p:spPr>
          <a:xfrm>
            <a:off x="1134975" y="3088797"/>
            <a:ext cx="10447425" cy="5632311"/>
          </a:xfrm>
          <a:prstGeom prst="rect">
            <a:avLst/>
          </a:prstGeom>
        </p:spPr>
        <p:txBody>
          <a:bodyPr wrap="square">
            <a:spAutoFit/>
          </a:bodyPr>
          <a:lstStyle/>
          <a:p>
            <a:pPr fontAlgn="base"/>
            <a:r>
              <a:rPr lang="en-US" b="1" dirty="0"/>
              <a:t>Parametric Modulation </a:t>
            </a:r>
            <a:r>
              <a:rPr lang="en-US" b="1" dirty="0" smtClean="0"/>
              <a:t>Design</a:t>
            </a:r>
          </a:p>
          <a:p>
            <a:pPr algn="l" fontAlgn="base"/>
            <a:endParaRPr lang="en-US" b="1" dirty="0" smtClean="0"/>
          </a:p>
          <a:p>
            <a:pPr lvl="1" algn="l" fontAlgn="base"/>
            <a:r>
              <a:rPr lang="en-US" dirty="0" smtClean="0"/>
              <a:t>Manipulate/measure variables parametrically within-person</a:t>
            </a:r>
          </a:p>
          <a:p>
            <a:pPr lvl="1" algn="l" fontAlgn="base"/>
            <a:endParaRPr lang="en-US" dirty="0"/>
          </a:p>
          <a:p>
            <a:pPr lvl="1" algn="l" fontAlgn="base"/>
            <a:r>
              <a:rPr lang="en-US" dirty="0"/>
              <a:t>Can provide stronger evidence than contrasts for brain-task/brain-performance </a:t>
            </a:r>
            <a:r>
              <a:rPr lang="en-US" dirty="0" smtClean="0"/>
              <a:t>relationships</a:t>
            </a:r>
          </a:p>
          <a:p>
            <a:pPr lvl="1" algn="l" fontAlgn="base"/>
            <a:endParaRPr lang="en-US" dirty="0"/>
          </a:p>
          <a:p>
            <a:pPr lvl="1" algn="l" fontAlgn="base"/>
            <a:endParaRPr lang="en-US" dirty="0" smtClean="0"/>
          </a:p>
          <a:p>
            <a:pPr lvl="1" algn="l" fontAlgn="base"/>
            <a:r>
              <a:rPr lang="en-US" dirty="0" smtClean="0"/>
              <a:t>*Eye tracking?</a:t>
            </a:r>
            <a:endParaRPr lang="en-US" dirty="0"/>
          </a:p>
        </p:txBody>
      </p:sp>
    </p:spTree>
    <p:extLst>
      <p:ext uri="{BB962C8B-B14F-4D97-AF65-F5344CB8AC3E}">
        <p14:creationId xmlns:p14="http://schemas.microsoft.com/office/powerpoint/2010/main" val="870343752"/>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703867" y="9351589"/>
            <a:ext cx="1669047" cy="400110"/>
          </a:xfrm>
          <a:prstGeom prst="rect">
            <a:avLst/>
          </a:prstGeom>
        </p:spPr>
        <p:txBody>
          <a:bodyPr wrap="none">
            <a:spAutoFit/>
          </a:bodyPr>
          <a:lstStyle/>
          <a:p>
            <a:r>
              <a:rPr lang="en-US" sz="2000" dirty="0" smtClean="0"/>
              <a:t>NEXT STEPS</a:t>
            </a:r>
          </a:p>
        </p:txBody>
      </p:sp>
      <p:pic>
        <p:nvPicPr>
          <p:cNvPr id="1030" name="Picture 6" descr="https://lh6.googleusercontent.com/YIq7ES36H7RViBTBlbKVqwAG2F8ovaKTDJ5x-qK3yrvfOa3mJRylNdp5DDIVCf1JNaNUEx_sK3V7X2-zUMRg32XKGtu2hBl4SyzNpoBv-ppr3ZMQlDI0lLgCBmfW1A4pYBWVQ1q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8799"/>
            <a:ext cx="13040013" cy="618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170545"/>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703867" y="9351589"/>
            <a:ext cx="1669047" cy="400110"/>
          </a:xfrm>
          <a:prstGeom prst="rect">
            <a:avLst/>
          </a:prstGeom>
        </p:spPr>
        <p:txBody>
          <a:bodyPr wrap="none">
            <a:spAutoFit/>
          </a:bodyPr>
          <a:lstStyle/>
          <a:p>
            <a:r>
              <a:rPr lang="en-US" sz="2000" dirty="0" smtClean="0"/>
              <a:t>NEXT STEPS</a:t>
            </a:r>
            <a:endParaRPr lang="en-US" sz="2000" dirty="0"/>
          </a:p>
        </p:txBody>
      </p:sp>
      <p:sp>
        <p:nvSpPr>
          <p:cNvPr id="2" name="Rectangle 1"/>
          <p:cNvSpPr/>
          <p:nvPr/>
        </p:nvSpPr>
        <p:spPr>
          <a:xfrm>
            <a:off x="1278687" y="1847882"/>
            <a:ext cx="10447425" cy="5447645"/>
          </a:xfrm>
          <a:prstGeom prst="rect">
            <a:avLst/>
          </a:prstGeom>
        </p:spPr>
        <p:txBody>
          <a:bodyPr wrap="square">
            <a:spAutoFit/>
          </a:bodyPr>
          <a:lstStyle/>
          <a:p>
            <a:pPr fontAlgn="base"/>
            <a:r>
              <a:rPr lang="en-US" b="1" dirty="0" smtClean="0"/>
              <a:t>Potential Between Person Variables of Interest</a:t>
            </a:r>
          </a:p>
          <a:p>
            <a:pPr fontAlgn="base"/>
            <a:endParaRPr lang="en-US" b="1" dirty="0"/>
          </a:p>
          <a:p>
            <a:pPr lvl="1" algn="l" fontAlgn="base"/>
            <a:r>
              <a:rPr lang="en-US" dirty="0" smtClean="0"/>
              <a:t>Cognitive Abilities</a:t>
            </a:r>
          </a:p>
          <a:p>
            <a:pPr lvl="1" algn="l" fontAlgn="base"/>
            <a:r>
              <a:rPr lang="en-US" sz="2400" dirty="0"/>
              <a:t>	</a:t>
            </a:r>
            <a:r>
              <a:rPr lang="en-US" sz="2400" dirty="0" smtClean="0"/>
              <a:t>- as measured by Stroop/</a:t>
            </a:r>
            <a:r>
              <a:rPr lang="en-US" sz="2400" dirty="0" err="1" smtClean="0"/>
              <a:t>GoNoGo</a:t>
            </a:r>
            <a:r>
              <a:rPr lang="en-US" sz="2400" dirty="0" smtClean="0"/>
              <a:t>/n-Back</a:t>
            </a:r>
          </a:p>
          <a:p>
            <a:pPr lvl="1" algn="l" fontAlgn="base"/>
            <a:endParaRPr lang="en-US" dirty="0" smtClean="0"/>
          </a:p>
          <a:p>
            <a:pPr lvl="1" algn="l" fontAlgn="base"/>
            <a:r>
              <a:rPr lang="en-US" dirty="0" smtClean="0"/>
              <a:t>Age</a:t>
            </a:r>
          </a:p>
          <a:p>
            <a:pPr lvl="1" algn="l" fontAlgn="base"/>
            <a:endParaRPr lang="en-US" dirty="0"/>
          </a:p>
          <a:p>
            <a:pPr lvl="1" algn="l" fontAlgn="base"/>
            <a:r>
              <a:rPr lang="en-US" dirty="0" smtClean="0"/>
              <a:t>Personality Characteristics</a:t>
            </a:r>
          </a:p>
          <a:p>
            <a:pPr lvl="1" algn="l" fontAlgn="base"/>
            <a:endParaRPr lang="en-US" dirty="0"/>
          </a:p>
          <a:p>
            <a:pPr lvl="1" algn="l" fontAlgn="base"/>
            <a:r>
              <a:rPr lang="en-US" dirty="0" smtClean="0"/>
              <a:t>Group Identity</a:t>
            </a:r>
            <a:endParaRPr lang="en-US" dirty="0"/>
          </a:p>
        </p:txBody>
      </p:sp>
    </p:spTree>
    <p:extLst>
      <p:ext uri="{BB962C8B-B14F-4D97-AF65-F5344CB8AC3E}">
        <p14:creationId xmlns:p14="http://schemas.microsoft.com/office/powerpoint/2010/main" val="839729444"/>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703867" y="9351589"/>
            <a:ext cx="1669047" cy="400110"/>
          </a:xfrm>
          <a:prstGeom prst="rect">
            <a:avLst/>
          </a:prstGeom>
        </p:spPr>
        <p:txBody>
          <a:bodyPr wrap="none">
            <a:spAutoFit/>
          </a:bodyPr>
          <a:lstStyle/>
          <a:p>
            <a:r>
              <a:rPr lang="en-US" sz="2000" dirty="0" smtClean="0"/>
              <a:t>NEXT STEPS</a:t>
            </a:r>
            <a:endParaRPr lang="en-US" sz="2000" dirty="0"/>
          </a:p>
        </p:txBody>
      </p:sp>
      <p:sp>
        <p:nvSpPr>
          <p:cNvPr id="2" name="Rectangle 1"/>
          <p:cNvSpPr/>
          <p:nvPr/>
        </p:nvSpPr>
        <p:spPr>
          <a:xfrm>
            <a:off x="770965" y="578678"/>
            <a:ext cx="4446494" cy="707886"/>
          </a:xfrm>
          <a:prstGeom prst="rect">
            <a:avLst/>
          </a:prstGeom>
        </p:spPr>
        <p:txBody>
          <a:bodyPr wrap="square">
            <a:spAutoFit/>
          </a:bodyPr>
          <a:lstStyle/>
          <a:p>
            <a:pPr algn="l" defTabSz="4572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200">
                <a:latin typeface="Helvetica"/>
                <a:ea typeface="Helvetica"/>
                <a:cs typeface="Helvetica"/>
                <a:sym typeface="Helvetica"/>
              </a:defRPr>
            </a:pPr>
            <a:r>
              <a:rPr lang="en-US" sz="4000" b="1" dirty="0"/>
              <a:t>f</a:t>
            </a:r>
            <a:r>
              <a:rPr lang="en-US" sz="4000" b="1" dirty="0" smtClean="0"/>
              <a:t>MRI: ANALYSIS</a:t>
            </a:r>
            <a:endParaRPr lang="en-US" sz="4000" b="1" dirty="0"/>
          </a:p>
        </p:txBody>
      </p:sp>
    </p:spTree>
    <p:extLst>
      <p:ext uri="{BB962C8B-B14F-4D97-AF65-F5344CB8AC3E}">
        <p14:creationId xmlns:p14="http://schemas.microsoft.com/office/powerpoint/2010/main" val="411379536"/>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5" name="Shape 145"/>
          <p:cNvSpPr/>
          <p:nvPr/>
        </p:nvSpPr>
        <p:spPr>
          <a:xfrm>
            <a:off x="3553023" y="3505200"/>
            <a:ext cx="5898754" cy="2530892"/>
          </a:xfrm>
          <a:prstGeom prst="rect">
            <a:avLst/>
          </a:prstGeom>
          <a:solidFill>
            <a:srgbClr val="FFFFFF"/>
          </a:solidFill>
          <a:ln w="25400">
            <a:solidFill>
              <a:srgbClr val="000000"/>
            </a:solidFill>
            <a:miter lim="400000"/>
          </a:ln>
        </p:spPr>
        <p:txBody>
          <a:bodyPr lIns="50800" tIns="50800" rIns="50800" bIns="50800" anchor="ctr"/>
          <a:lstStyle/>
          <a:p>
            <a:pPr>
              <a:defRPr sz="2400"/>
            </a:pPr>
            <a:endParaRPr/>
          </a:p>
        </p:txBody>
      </p:sp>
      <p:sp>
        <p:nvSpPr>
          <p:cNvPr id="146" name="Shape 146"/>
          <p:cNvSpPr/>
          <p:nvPr/>
        </p:nvSpPr>
        <p:spPr>
          <a:xfrm>
            <a:off x="3677912" y="3717509"/>
            <a:ext cx="5648983"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atin typeface="Letter Gothic Std Medium"/>
                <a:ea typeface="Letter Gothic Std Medium"/>
                <a:cs typeface="Letter Gothic Std Medium"/>
                <a:sym typeface="Letter Gothic Std Medium"/>
              </a:defRPr>
            </a:lvl1pPr>
          </a:lstStyle>
          <a:p>
            <a:r>
              <a:rPr lang="en-US" dirty="0" smtClean="0"/>
              <a:t>FUTURE</a:t>
            </a:r>
          </a:p>
          <a:p>
            <a:r>
              <a:rPr lang="en-US" dirty="0" smtClean="0"/>
              <a:t>DIRECTIONS</a:t>
            </a:r>
            <a:endParaRPr dirty="0"/>
          </a:p>
        </p:txBody>
      </p:sp>
    </p:spTree>
    <p:extLst>
      <p:ext uri="{BB962C8B-B14F-4D97-AF65-F5344CB8AC3E}">
        <p14:creationId xmlns:p14="http://schemas.microsoft.com/office/powerpoint/2010/main" val="1097610958"/>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541" y="2995688"/>
            <a:ext cx="3119717" cy="3446199"/>
          </a:xfrm>
          <a:prstGeom prst="rect">
            <a:avLst/>
          </a:prstGeom>
        </p:spPr>
      </p:pic>
    </p:spTree>
    <p:extLst>
      <p:ext uri="{BB962C8B-B14F-4D97-AF65-F5344CB8AC3E}">
        <p14:creationId xmlns:p14="http://schemas.microsoft.com/office/powerpoint/2010/main" val="442877064"/>
      </p:ext>
    </p:extLst>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47" y="1144494"/>
            <a:ext cx="4191000" cy="2260600"/>
          </a:xfrm>
          <a:prstGeom prst="rect">
            <a:avLst/>
          </a:prstGeom>
        </p:spPr>
      </p:pic>
    </p:spTree>
    <p:extLst>
      <p:ext uri="{BB962C8B-B14F-4D97-AF65-F5344CB8AC3E}">
        <p14:creationId xmlns:p14="http://schemas.microsoft.com/office/powerpoint/2010/main" val="1191960224"/>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747" y="1144494"/>
            <a:ext cx="4191000" cy="2260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700" y="1207994"/>
            <a:ext cx="4457700" cy="2197100"/>
          </a:xfrm>
          <a:prstGeom prst="rect">
            <a:avLst/>
          </a:prstGeom>
        </p:spPr>
      </p:pic>
    </p:spTree>
    <p:extLst>
      <p:ext uri="{BB962C8B-B14F-4D97-AF65-F5344CB8AC3E}">
        <p14:creationId xmlns:p14="http://schemas.microsoft.com/office/powerpoint/2010/main" val="1065004261"/>
      </p:ext>
    </p:extLst>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66821"/>
            <a:ext cx="13004800" cy="7917298"/>
          </a:xfrm>
          <a:prstGeom prst="rect">
            <a:avLst/>
          </a:prstGeom>
        </p:spPr>
      </p:pic>
      <p:sp>
        <p:nvSpPr>
          <p:cNvPr id="5" name="Rectangle 4"/>
          <p:cNvSpPr/>
          <p:nvPr/>
        </p:nvSpPr>
        <p:spPr>
          <a:xfrm>
            <a:off x="0" y="9067800"/>
            <a:ext cx="13004800" cy="12192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6" name="Rectangle 5"/>
          <p:cNvSpPr/>
          <p:nvPr/>
        </p:nvSpPr>
        <p:spPr>
          <a:xfrm>
            <a:off x="10160000" y="9296400"/>
            <a:ext cx="2844800" cy="1219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Rectangle 6"/>
          <p:cNvSpPr/>
          <p:nvPr/>
        </p:nvSpPr>
        <p:spPr>
          <a:xfrm>
            <a:off x="10154837" y="9351589"/>
            <a:ext cx="2767104" cy="400110"/>
          </a:xfrm>
          <a:prstGeom prst="rect">
            <a:avLst/>
          </a:prstGeom>
        </p:spPr>
        <p:txBody>
          <a:bodyPr wrap="none">
            <a:spAutoFit/>
          </a:bodyPr>
          <a:lstStyle/>
          <a:p>
            <a:r>
              <a:rPr lang="en-US" sz="2000" dirty="0" smtClean="0"/>
              <a:t>FUTURE DIRECTIONS</a:t>
            </a:r>
            <a:endParaRPr lang="en-US" sz="2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747" y="1144494"/>
            <a:ext cx="4191000" cy="2260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700" y="1207994"/>
            <a:ext cx="4457700" cy="2197100"/>
          </a:xfrm>
          <a:prstGeom prst="rect">
            <a:avLst/>
          </a:prstGeom>
        </p:spPr>
      </p:pic>
    </p:spTree>
    <p:extLst>
      <p:ext uri="{BB962C8B-B14F-4D97-AF65-F5344CB8AC3E}">
        <p14:creationId xmlns:p14="http://schemas.microsoft.com/office/powerpoint/2010/main" val="1836071301"/>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13509</TotalTime>
  <Words>3518</Words>
  <Application>Microsoft Macintosh PowerPoint</Application>
  <PresentationFormat>Custom</PresentationFormat>
  <Paragraphs>797</Paragraphs>
  <Slides>112</Slides>
  <Notes>105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112</vt:i4>
      </vt:variant>
    </vt:vector>
  </HeadingPairs>
  <TitlesOfParts>
    <vt:vector size="121" baseType="lpstr">
      <vt:lpstr>Avenir Book</vt:lpstr>
      <vt:lpstr>Helvetica</vt:lpstr>
      <vt:lpstr>Helvetica Light</vt:lpstr>
      <vt:lpstr>Helvetica Neue</vt:lpstr>
      <vt:lpstr>Letter Gothic Std</vt:lpstr>
      <vt:lpstr>Letter Gothic Std Medium</vt:lpstr>
      <vt:lpstr>Times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 Wilson</cp:lastModifiedBy>
  <cp:revision>102</cp:revision>
  <dcterms:modified xsi:type="dcterms:W3CDTF">2017-06-10T03:29:47Z</dcterms:modified>
</cp:coreProperties>
</file>